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78" r:id="rId5"/>
    <p:sldId id="274" r:id="rId6"/>
    <p:sldId id="276" r:id="rId7"/>
    <p:sldId id="258" r:id="rId8"/>
    <p:sldId id="259" r:id="rId9"/>
    <p:sldId id="270" r:id="rId10"/>
    <p:sldId id="272" r:id="rId11"/>
    <p:sldId id="273" r:id="rId12"/>
    <p:sldId id="263" r:id="rId13"/>
    <p:sldId id="266" r:id="rId14"/>
    <p:sldId id="268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5CD0-C5D4-4B76-90B8-E6D3AE3F25D5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BE8D-070E-4767-B349-37106D80DCC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5CD0-C5D4-4B76-90B8-E6D3AE3F25D5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BE8D-070E-4767-B349-37106D80DC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5CD0-C5D4-4B76-90B8-E6D3AE3F25D5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BE8D-070E-4767-B349-37106D80DC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5CD0-C5D4-4B76-90B8-E6D3AE3F25D5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BE8D-070E-4767-B349-37106D80DC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5CD0-C5D4-4B76-90B8-E6D3AE3F25D5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BE8D-070E-4767-B349-37106D80DCC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5CD0-C5D4-4B76-90B8-E6D3AE3F25D5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BE8D-070E-4767-B349-37106D80DC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5CD0-C5D4-4B76-90B8-E6D3AE3F25D5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BE8D-070E-4767-B349-37106D80DC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5CD0-C5D4-4B76-90B8-E6D3AE3F25D5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BE8D-070E-4767-B349-37106D80DC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5CD0-C5D4-4B76-90B8-E6D3AE3F25D5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BE8D-070E-4767-B349-37106D80DC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5CD0-C5D4-4B76-90B8-E6D3AE3F25D5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BE8D-070E-4767-B349-37106D80DC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45CD0-C5D4-4B76-90B8-E6D3AE3F25D5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23BE8D-070E-4767-B349-37106D80DCC8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2D050"/>
            </a:gs>
            <a:gs pos="100000">
              <a:schemeClr val="bg2">
                <a:tint val="83000"/>
                <a:satMod val="320000"/>
              </a:schemeClr>
            </a:gs>
            <a:gs pos="2000">
              <a:schemeClr val="bg2">
                <a:shade val="15000"/>
                <a:satMod val="320000"/>
                <a:alpha val="8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745CD0-C5D4-4B76-90B8-E6D3AE3F25D5}" type="datetimeFigureOut">
              <a:rPr lang="en-GB" smtClean="0"/>
              <a:t>02/09/2020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23BE8D-070E-4767-B349-37106D80DCC8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800" dirty="0">
                <a:solidFill>
                  <a:schemeClr val="bg1"/>
                </a:solidFill>
              </a:rPr>
              <a:t>School </a:t>
            </a:r>
            <a:r>
              <a:rPr lang="en-GB" sz="4800" dirty="0" smtClean="0">
                <a:solidFill>
                  <a:schemeClr val="bg1"/>
                </a:solidFill>
              </a:rPr>
              <a:t>Full Opening:</a:t>
            </a:r>
            <a:r>
              <a:rPr lang="en-GB" sz="4800" dirty="0">
                <a:solidFill>
                  <a:schemeClr val="bg1"/>
                </a:solidFill>
              </a:rPr>
              <a:t/>
            </a:r>
            <a:br>
              <a:rPr lang="en-GB" sz="4800" dirty="0">
                <a:solidFill>
                  <a:schemeClr val="bg1"/>
                </a:solidFill>
              </a:rPr>
            </a:br>
            <a:r>
              <a:rPr lang="en-GB" sz="4800" dirty="0">
                <a:solidFill>
                  <a:schemeClr val="bg1"/>
                </a:solidFill>
              </a:rPr>
              <a:t>Daily </a:t>
            </a:r>
            <a:r>
              <a:rPr lang="en-GB" sz="4800" dirty="0" smtClean="0">
                <a:solidFill>
                  <a:schemeClr val="bg1"/>
                </a:solidFill>
              </a:rPr>
              <a:t>Procedures from </a:t>
            </a:r>
            <a:r>
              <a:rPr lang="en-GB" sz="4800" dirty="0">
                <a:solidFill>
                  <a:schemeClr val="bg1"/>
                </a:solidFill>
              </a:rPr>
              <a:t>7</a:t>
            </a:r>
            <a:r>
              <a:rPr lang="en-GB" sz="4800" baseline="30000" dirty="0" smtClean="0">
                <a:solidFill>
                  <a:schemeClr val="bg1"/>
                </a:solidFill>
              </a:rPr>
              <a:t>th</a:t>
            </a:r>
            <a:r>
              <a:rPr lang="en-GB" sz="4800" dirty="0" smtClean="0">
                <a:solidFill>
                  <a:schemeClr val="bg1"/>
                </a:solidFill>
              </a:rPr>
              <a:t>  September</a:t>
            </a:r>
            <a:endParaRPr lang="en-GB" sz="4800" dirty="0">
              <a:solidFill>
                <a:schemeClr val="bg1"/>
              </a:solidFill>
            </a:endParaRPr>
          </a:p>
        </p:txBody>
      </p:sp>
      <p:pic>
        <p:nvPicPr>
          <p:cNvPr id="4" name="Picture 3" descr="transparent-arch-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7" t="23399" r="4688" b="27815"/>
          <a:stretch>
            <a:fillRect/>
          </a:stretch>
        </p:blipFill>
        <p:spPr bwMode="auto">
          <a:xfrm>
            <a:off x="2990850" y="3529955"/>
            <a:ext cx="3162300" cy="1238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0655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en-GB" dirty="0" smtClean="0"/>
              <a:t>Lunchtime / </a:t>
            </a:r>
            <a:r>
              <a:rPr lang="en-GB" dirty="0"/>
              <a:t>Cleaning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r>
              <a:rPr lang="en-GB" dirty="0"/>
              <a:t>Lunchtime </a:t>
            </a:r>
            <a:r>
              <a:rPr lang="en-GB" dirty="0" smtClean="0"/>
              <a:t>play timings…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YR, Y1, Y2:  12:15    Y3, Y4, Y5, Y6 – 12:45   </a:t>
            </a:r>
          </a:p>
          <a:p>
            <a:r>
              <a:rPr lang="en-GB" dirty="0" smtClean="0"/>
              <a:t>Lunch play protocols to match morning break </a:t>
            </a:r>
          </a:p>
          <a:p>
            <a:r>
              <a:rPr lang="en-GB" dirty="0" smtClean="0"/>
              <a:t>Staffing: NA + TAs from each Bubble (occasionally </a:t>
            </a:r>
            <a:r>
              <a:rPr lang="en-GB" dirty="0"/>
              <a:t>o</a:t>
            </a:r>
            <a:r>
              <a:rPr lang="en-GB" dirty="0" smtClean="0"/>
              <a:t>ffice </a:t>
            </a:r>
            <a:r>
              <a:rPr lang="en-GB" dirty="0"/>
              <a:t>s</a:t>
            </a:r>
            <a:r>
              <a:rPr lang="en-GB" dirty="0" smtClean="0"/>
              <a:t>taff to cover)</a:t>
            </a:r>
          </a:p>
          <a:p>
            <a:r>
              <a:rPr lang="en-GB" dirty="0" smtClean="0"/>
              <a:t>Staff not outside will address any surface cleaning required following lunch</a:t>
            </a:r>
          </a:p>
          <a:p>
            <a:r>
              <a:rPr lang="en-GB" dirty="0" smtClean="0"/>
              <a:t>Toilet, touch points and door handles cleaned during lunch break.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018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7C2CE-8C01-45C0-9910-5EF2C05A1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373" y="260648"/>
            <a:ext cx="8229600" cy="1143000"/>
          </a:xfrm>
        </p:spPr>
        <p:txBody>
          <a:bodyPr/>
          <a:lstStyle/>
          <a:p>
            <a:pPr algn="ctr"/>
            <a:r>
              <a:rPr lang="en-GB" dirty="0" smtClean="0"/>
              <a:t>End of the Day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1373" y="1556792"/>
            <a:ext cx="8229600" cy="4389120"/>
          </a:xfrm>
        </p:spPr>
        <p:txBody>
          <a:bodyPr>
            <a:normAutofit/>
          </a:bodyPr>
          <a:lstStyle/>
          <a:p>
            <a:r>
              <a:rPr lang="en-GB" b="1" dirty="0"/>
              <a:t>3</a:t>
            </a:r>
            <a:r>
              <a:rPr lang="en-GB" b="1" dirty="0" smtClean="0"/>
              <a:t>:00: </a:t>
            </a:r>
            <a:r>
              <a:rPr lang="en-GB" dirty="0" smtClean="0"/>
              <a:t>YR collected from outside </a:t>
            </a:r>
            <a:r>
              <a:rPr lang="en-GB" dirty="0" err="1" smtClean="0"/>
              <a:t>Gruffalo</a:t>
            </a:r>
            <a:r>
              <a:rPr lang="en-GB" dirty="0" smtClean="0"/>
              <a:t> play area</a:t>
            </a:r>
            <a:endParaRPr lang="en-GB" sz="1800" dirty="0" smtClean="0"/>
          </a:p>
          <a:p>
            <a:pPr marL="0" indent="0">
              <a:buNone/>
            </a:pPr>
            <a:endParaRPr lang="en-GB" sz="1800" b="1" dirty="0" smtClean="0"/>
          </a:p>
          <a:p>
            <a:r>
              <a:rPr lang="en-GB" b="1" dirty="0" smtClean="0"/>
              <a:t>3:15</a:t>
            </a:r>
            <a:r>
              <a:rPr lang="en-GB" dirty="0" smtClean="0"/>
              <a:t>: Y1 and 2 collected at main gate</a:t>
            </a:r>
          </a:p>
          <a:p>
            <a:endParaRPr lang="en-GB" dirty="0"/>
          </a:p>
          <a:p>
            <a:r>
              <a:rPr lang="en-GB" b="1" dirty="0" smtClean="0"/>
              <a:t>3:30</a:t>
            </a:r>
            <a:r>
              <a:rPr lang="en-GB" dirty="0" smtClean="0"/>
              <a:t>: Y3 and 4 collected at </a:t>
            </a:r>
            <a:r>
              <a:rPr lang="en-GB" dirty="0"/>
              <a:t>fire exit from Pegasus classroom at front of school</a:t>
            </a:r>
          </a:p>
          <a:p>
            <a:endParaRPr lang="en-GB" dirty="0"/>
          </a:p>
          <a:p>
            <a:r>
              <a:rPr lang="en-GB" b="1" dirty="0" smtClean="0"/>
              <a:t>3:30</a:t>
            </a:r>
            <a:r>
              <a:rPr lang="en-GB" dirty="0" smtClean="0"/>
              <a:t>: Y5 and 6 </a:t>
            </a:r>
            <a:r>
              <a:rPr lang="en-GB" dirty="0"/>
              <a:t>collected at main gate</a:t>
            </a:r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709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199" y="72489"/>
            <a:ext cx="8229600" cy="796833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End of the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4563" y="887135"/>
            <a:ext cx="784887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The school aims to run ‘exiting’ efficiently to minimise congestion. Staff will do their bit to ensure pupils are ready and handed over quickly to waiting parents.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Pupils in </a:t>
            </a:r>
            <a:r>
              <a:rPr lang="en-GB" sz="2000" b="1" dirty="0" smtClean="0"/>
              <a:t>YR</a:t>
            </a:r>
            <a:r>
              <a:rPr lang="en-GB" sz="2000" dirty="0"/>
              <a:t> </a:t>
            </a:r>
            <a:r>
              <a:rPr lang="en-GB" sz="2000" dirty="0" smtClean="0"/>
              <a:t>will be dismissed </a:t>
            </a:r>
            <a:r>
              <a:rPr lang="en-GB" sz="2000" u="sng" dirty="0" smtClean="0"/>
              <a:t>from the classroom </a:t>
            </a:r>
            <a:r>
              <a:rPr lang="en-GB" sz="2000" dirty="0" smtClean="0"/>
              <a:t>one by one. YR parents are asked to wait in a distanced fashion along the fence of the </a:t>
            </a:r>
            <a:r>
              <a:rPr lang="en-GB" sz="2000" dirty="0" err="1" smtClean="0"/>
              <a:t>Gruffalo</a:t>
            </a:r>
            <a:r>
              <a:rPr lang="en-GB" sz="2000" dirty="0" smtClean="0"/>
              <a:t> outdoor play area 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Pupils in </a:t>
            </a:r>
            <a:r>
              <a:rPr lang="en-GB" sz="2000" b="1" dirty="0" smtClean="0"/>
              <a:t>Y1, Y2, Y5 and Y6 </a:t>
            </a:r>
            <a:r>
              <a:rPr lang="en-GB" sz="2000" dirty="0" smtClean="0"/>
              <a:t>will be collected on the </a:t>
            </a:r>
            <a:r>
              <a:rPr lang="en-GB" sz="2000" u="sng" dirty="0" smtClean="0"/>
              <a:t>main drive</a:t>
            </a:r>
            <a:r>
              <a:rPr lang="en-GB" sz="2000" dirty="0" smtClean="0"/>
              <a:t>. The parent at the front of the queue will receive their child.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Pupils in </a:t>
            </a:r>
            <a:r>
              <a:rPr lang="en-GB" sz="2000" b="1" dirty="0" smtClean="0"/>
              <a:t>Y3 and Y4 </a:t>
            </a:r>
            <a:r>
              <a:rPr lang="en-GB" sz="2000" dirty="0" smtClean="0"/>
              <a:t>will be collected at the </a:t>
            </a:r>
            <a:r>
              <a:rPr lang="en-GB" sz="2000" u="sng" dirty="0" smtClean="0"/>
              <a:t>fire exit door </a:t>
            </a:r>
            <a:r>
              <a:rPr lang="en-GB" sz="2000" dirty="0" smtClean="0"/>
              <a:t>in Pegasus classroom at front of </a:t>
            </a:r>
            <a:r>
              <a:rPr lang="en-GB" sz="2000" dirty="0"/>
              <a:t>school. The parent at the front of the queue will receive their child. 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Parents waiting are asked to use the green line markers on main drive and front drive to maintain social distancing.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Parents collecting pupils at same time from two different locations should prioritise the younger child.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Parents are asked to leave the school site via the routes provided immediately they have their child.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Parents driving to collect pupils are asked to not park in Village Hall car park in order to avoid congestion and maintain distancing.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613695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704" y="188640"/>
            <a:ext cx="8229600" cy="852704"/>
          </a:xfrm>
        </p:spPr>
        <p:txBody>
          <a:bodyPr/>
          <a:lstStyle/>
          <a:p>
            <a:pPr algn="ctr"/>
            <a:r>
              <a:rPr lang="en-GB" dirty="0" smtClean="0"/>
              <a:t>Bubble </a:t>
            </a:r>
            <a:r>
              <a:rPr lang="en-GB" dirty="0"/>
              <a:t>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41344"/>
            <a:ext cx="9144000" cy="5484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I will not touch anyone else</a:t>
            </a:r>
          </a:p>
          <a:p>
            <a:pPr lvl="0"/>
            <a:r>
              <a:rPr lang="en-GB" dirty="0"/>
              <a:t>I will wash </a:t>
            </a:r>
            <a:r>
              <a:rPr lang="en-GB" dirty="0" smtClean="0"/>
              <a:t>/ sanitise my </a:t>
            </a:r>
            <a:r>
              <a:rPr lang="en-GB" dirty="0"/>
              <a:t>hands each time I enter the </a:t>
            </a:r>
            <a:r>
              <a:rPr lang="en-GB" dirty="0" smtClean="0"/>
              <a:t>classroom</a:t>
            </a:r>
          </a:p>
          <a:p>
            <a:pPr lvl="0"/>
            <a:r>
              <a:rPr lang="en-GB" dirty="0" smtClean="0"/>
              <a:t>I will catch it, kill it and bin it using lidded bins available</a:t>
            </a:r>
            <a:endParaRPr lang="en-GB" dirty="0"/>
          </a:p>
          <a:p>
            <a:pPr lvl="0"/>
            <a:r>
              <a:rPr lang="en-GB" dirty="0"/>
              <a:t>I will use the same </a:t>
            </a:r>
            <a:r>
              <a:rPr lang="en-GB" dirty="0" smtClean="0"/>
              <a:t>desk/work space </a:t>
            </a:r>
            <a:r>
              <a:rPr lang="en-GB" dirty="0"/>
              <a:t>each </a:t>
            </a:r>
            <a:r>
              <a:rPr lang="en-GB" dirty="0" smtClean="0"/>
              <a:t>day (Y3 – Y6)</a:t>
            </a:r>
            <a:endParaRPr lang="en-GB" dirty="0"/>
          </a:p>
          <a:p>
            <a:pPr lvl="0"/>
            <a:r>
              <a:rPr lang="en-GB" dirty="0"/>
              <a:t>I will keep my </a:t>
            </a:r>
            <a:r>
              <a:rPr lang="en-GB" dirty="0" smtClean="0"/>
              <a:t>bag and coat hung on my peg</a:t>
            </a:r>
            <a:endParaRPr lang="en-GB" dirty="0"/>
          </a:p>
          <a:p>
            <a:pPr lvl="0"/>
            <a:r>
              <a:rPr lang="en-GB" dirty="0" smtClean="0"/>
              <a:t>I </a:t>
            </a:r>
            <a:r>
              <a:rPr lang="en-GB" dirty="0"/>
              <a:t>will put my hand up if I need to get out of my </a:t>
            </a:r>
            <a:r>
              <a:rPr lang="en-GB" dirty="0" smtClean="0"/>
              <a:t>seat (KS2 only)</a:t>
            </a:r>
            <a:endParaRPr lang="en-GB" dirty="0"/>
          </a:p>
          <a:p>
            <a:pPr lvl="0"/>
            <a:r>
              <a:rPr lang="en-GB" dirty="0"/>
              <a:t>I will keep and use my own equipment (pencil, pen, ruler, etc.), and have my water bottle on my </a:t>
            </a:r>
            <a:r>
              <a:rPr lang="en-GB" dirty="0" smtClean="0"/>
              <a:t>desk/work space.</a:t>
            </a:r>
            <a:endParaRPr lang="en-GB" dirty="0"/>
          </a:p>
          <a:p>
            <a:pPr lvl="0"/>
            <a:r>
              <a:rPr lang="en-GB" dirty="0"/>
              <a:t>If I use shared equipment, I will wash my hands afterwards</a:t>
            </a:r>
          </a:p>
          <a:p>
            <a:pPr lvl="0"/>
            <a:r>
              <a:rPr lang="en-GB" dirty="0"/>
              <a:t>I will go straight outside when asked to do so at the end of the </a:t>
            </a:r>
            <a:r>
              <a:rPr lang="en-GB" dirty="0" smtClean="0"/>
              <a:t>lesson</a:t>
            </a:r>
          </a:p>
          <a:p>
            <a:pPr lvl="0"/>
            <a:r>
              <a:rPr lang="en-GB" dirty="0" smtClean="0"/>
              <a:t>I will only get my things from the cloakroom when asked to by a teacher.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646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52704"/>
          </a:xfrm>
        </p:spPr>
        <p:txBody>
          <a:bodyPr/>
          <a:lstStyle/>
          <a:p>
            <a:pPr algn="ctr"/>
            <a:r>
              <a:rPr lang="en-GB" dirty="0"/>
              <a:t>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384"/>
            <a:ext cx="8229600" cy="4923216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/>
              <a:t>Hands to be sanitised on arrival/washed in class base sink/allocated WC</a:t>
            </a:r>
          </a:p>
          <a:p>
            <a:r>
              <a:rPr lang="en-GB" sz="2000" dirty="0" smtClean="0"/>
              <a:t>Social </a:t>
            </a:r>
            <a:r>
              <a:rPr lang="en-GB" sz="2000" dirty="0"/>
              <a:t>distancing between adults to be adhered to at all times, incl. </a:t>
            </a:r>
            <a:r>
              <a:rPr lang="en-GB" sz="2000" dirty="0" smtClean="0"/>
              <a:t>staffrooms, </a:t>
            </a:r>
            <a:r>
              <a:rPr lang="en-GB" sz="2000" dirty="0"/>
              <a:t>playground duty, classroom – </a:t>
            </a:r>
            <a:r>
              <a:rPr lang="en-GB" sz="2000" dirty="0" smtClean="0"/>
              <a:t>no cross over between staff </a:t>
            </a:r>
            <a:r>
              <a:rPr lang="en-GB" sz="2000" dirty="0"/>
              <a:t>from other </a:t>
            </a:r>
            <a:r>
              <a:rPr lang="en-GB" sz="2000" dirty="0" smtClean="0"/>
              <a:t>Bubbles</a:t>
            </a:r>
            <a:endParaRPr lang="en-GB" sz="2000" dirty="0"/>
          </a:p>
          <a:p>
            <a:r>
              <a:rPr lang="en-GB" sz="2000" dirty="0"/>
              <a:t>Computer keyboards to be restricted to single-use</a:t>
            </a:r>
          </a:p>
          <a:p>
            <a:r>
              <a:rPr lang="en-GB" sz="2000" dirty="0"/>
              <a:t>Meetings to be conducted in spaces where the </a:t>
            </a:r>
            <a:r>
              <a:rPr lang="en-GB" sz="2000" dirty="0" smtClean="0"/>
              <a:t>2-metre </a:t>
            </a:r>
            <a:r>
              <a:rPr lang="en-GB" sz="2000" dirty="0"/>
              <a:t>rule can be applied</a:t>
            </a:r>
          </a:p>
          <a:p>
            <a:r>
              <a:rPr lang="en-GB" sz="2000" dirty="0"/>
              <a:t>Office staff to ensure </a:t>
            </a:r>
            <a:r>
              <a:rPr lang="en-GB" sz="2000" dirty="0" smtClean="0"/>
              <a:t>2-metre </a:t>
            </a:r>
            <a:r>
              <a:rPr lang="en-GB" sz="2000" dirty="0"/>
              <a:t>distance</a:t>
            </a:r>
          </a:p>
          <a:p>
            <a:r>
              <a:rPr lang="en-GB" sz="2000" dirty="0"/>
              <a:t>No other staff permitted in school office </a:t>
            </a:r>
            <a:r>
              <a:rPr lang="en-GB" sz="2000" dirty="0" smtClean="0"/>
              <a:t>– </a:t>
            </a:r>
            <a:r>
              <a:rPr lang="en-GB" sz="2000" dirty="0"/>
              <a:t>discussions to take place by hatch through </a:t>
            </a:r>
            <a:r>
              <a:rPr lang="en-GB" sz="2000" dirty="0" smtClean="0"/>
              <a:t>screens – school hours photocopying to be done by arrangement with office staff.</a:t>
            </a:r>
            <a:endParaRPr lang="en-GB" sz="2000" dirty="0"/>
          </a:p>
          <a:p>
            <a:r>
              <a:rPr lang="en-GB" sz="2000" dirty="0"/>
              <a:t>Windows to be </a:t>
            </a:r>
            <a:r>
              <a:rPr lang="en-GB" sz="2000" dirty="0" smtClean="0"/>
              <a:t>open </a:t>
            </a:r>
            <a:r>
              <a:rPr lang="en-GB" sz="2000" dirty="0"/>
              <a:t>throughout the </a:t>
            </a:r>
            <a:r>
              <a:rPr lang="en-GB" sz="2000" dirty="0" smtClean="0"/>
              <a:t>school</a:t>
            </a:r>
          </a:p>
          <a:p>
            <a:r>
              <a:rPr lang="en-GB" sz="2000" dirty="0" smtClean="0"/>
              <a:t>Will seek a test and partake in ‘Test and Trace’ should COVID symptoms present within themselves or any family member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3949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ctr"/>
            <a:r>
              <a:rPr lang="en-GB" dirty="0" smtClean="0"/>
              <a:t>Parents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30" y="1484784"/>
            <a:ext cx="8229600" cy="4824536"/>
          </a:xfrm>
        </p:spPr>
        <p:txBody>
          <a:bodyPr>
            <a:normAutofit/>
          </a:bodyPr>
          <a:lstStyle/>
          <a:p>
            <a:r>
              <a:rPr lang="en-GB" sz="2200" dirty="0" smtClean="0"/>
              <a:t>Will closely monitor their child for COVID signs and symptoms</a:t>
            </a:r>
          </a:p>
          <a:p>
            <a:r>
              <a:rPr lang="en-GB" sz="2200" dirty="0" smtClean="0"/>
              <a:t>Will not send their child to school should COVID symptoms be present</a:t>
            </a:r>
          </a:p>
          <a:p>
            <a:r>
              <a:rPr lang="en-GB" sz="2200" dirty="0" smtClean="0"/>
              <a:t>Will seek a test and partake in ‘Test and Trace’ if symptoms should become apparent in any family member</a:t>
            </a:r>
          </a:p>
          <a:p>
            <a:r>
              <a:rPr lang="en-GB" sz="2200" dirty="0" smtClean="0"/>
              <a:t>Will adhere to all guidelines laid down by the school</a:t>
            </a:r>
          </a:p>
          <a:p>
            <a:r>
              <a:rPr lang="en-GB" sz="2200" dirty="0" smtClean="0"/>
              <a:t>Will be punctual for drop off and collection times</a:t>
            </a:r>
          </a:p>
          <a:p>
            <a:r>
              <a:rPr lang="en-GB" sz="2200" dirty="0" smtClean="0"/>
              <a:t>Will ensure 2m distancing is maintained on school site</a:t>
            </a:r>
          </a:p>
          <a:p>
            <a:r>
              <a:rPr lang="en-GB" sz="2200" dirty="0" smtClean="0"/>
              <a:t>Will not linger at school entrances following drop off or collection</a:t>
            </a:r>
          </a:p>
          <a:p>
            <a:r>
              <a:rPr lang="en-GB" sz="2200" dirty="0" smtClean="0"/>
              <a:t>Will undertake all correspondence with the office staff via phone call or email, unless directed otherwise.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404203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885" y="708993"/>
            <a:ext cx="8229600" cy="852704"/>
          </a:xfrm>
        </p:spPr>
        <p:txBody>
          <a:bodyPr/>
          <a:lstStyle/>
          <a:p>
            <a:pPr algn="ctr"/>
            <a:r>
              <a:rPr lang="en-GB" dirty="0" smtClean="0"/>
              <a:t>Bubble Locations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885" y="1561697"/>
            <a:ext cx="8229600" cy="480588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400" b="1" dirty="0" smtClean="0"/>
              <a:t>Bubble 1</a:t>
            </a:r>
          </a:p>
          <a:p>
            <a:pPr marL="0" lvl="0" indent="0">
              <a:buNone/>
            </a:pPr>
            <a:r>
              <a:rPr lang="en-GB" sz="2000" b="1" dirty="0" smtClean="0"/>
              <a:t>YR</a:t>
            </a:r>
            <a:r>
              <a:rPr lang="en-GB" sz="2000" dirty="0" smtClean="0"/>
              <a:t> pupils will be based in </a:t>
            </a:r>
            <a:r>
              <a:rPr lang="en-GB" sz="2000" b="1" dirty="0" err="1" smtClean="0"/>
              <a:t>Gruffalo</a:t>
            </a:r>
            <a:r>
              <a:rPr lang="en-GB" sz="2000" dirty="0" smtClean="0"/>
              <a:t> classroom with Mrs Rodgers and Mrs Jones.</a:t>
            </a:r>
            <a:endParaRPr lang="en-GB" sz="2000" dirty="0"/>
          </a:p>
          <a:p>
            <a:pPr marL="0" lvl="0" indent="0">
              <a:buNone/>
            </a:pPr>
            <a:r>
              <a:rPr lang="en-GB" sz="2000" b="1" dirty="0" smtClean="0"/>
              <a:t>Y1 and 2</a:t>
            </a:r>
            <a:r>
              <a:rPr lang="en-GB" sz="2000" dirty="0" smtClean="0"/>
              <a:t> pupils will be based in </a:t>
            </a:r>
            <a:r>
              <a:rPr lang="en-GB" sz="2000" b="1" dirty="0" smtClean="0"/>
              <a:t>Unicorn</a:t>
            </a:r>
            <a:r>
              <a:rPr lang="en-GB" sz="2000" dirty="0" smtClean="0"/>
              <a:t> classroom with </a:t>
            </a:r>
          </a:p>
          <a:p>
            <a:pPr marL="0" lvl="0" indent="0">
              <a:buNone/>
            </a:pPr>
            <a:r>
              <a:rPr lang="en-GB" sz="2000" dirty="0" smtClean="0"/>
              <a:t>Ms Clarke, Mrs Russell and Mrs Goodenough (1:1)</a:t>
            </a:r>
          </a:p>
          <a:p>
            <a:pPr marL="0" lvl="0" indent="0">
              <a:buNone/>
            </a:pPr>
            <a:endParaRPr lang="en-GB" sz="2000" dirty="0" smtClean="0"/>
          </a:p>
          <a:p>
            <a:pPr marL="0" lvl="0" indent="0">
              <a:buNone/>
            </a:pPr>
            <a:r>
              <a:rPr lang="en-GB" sz="2400" b="1" dirty="0" smtClean="0"/>
              <a:t>Bubble 2</a:t>
            </a:r>
            <a:endParaRPr lang="en-GB" sz="2400" b="1" dirty="0"/>
          </a:p>
          <a:p>
            <a:pPr marL="0" lvl="0" indent="0">
              <a:buNone/>
            </a:pPr>
            <a:r>
              <a:rPr lang="en-GB" sz="2000" b="1" dirty="0" smtClean="0"/>
              <a:t>Y3 and 4 </a:t>
            </a:r>
            <a:r>
              <a:rPr lang="en-GB" sz="2000" dirty="0" smtClean="0"/>
              <a:t>will be based in </a:t>
            </a:r>
            <a:r>
              <a:rPr lang="en-GB" sz="2000" b="1" dirty="0" smtClean="0"/>
              <a:t>Pegasus</a:t>
            </a:r>
            <a:r>
              <a:rPr lang="en-GB" sz="2000" dirty="0" smtClean="0"/>
              <a:t> classroom with Mrs Matthews / Mrs Comber and Mrs Caplin.</a:t>
            </a:r>
          </a:p>
          <a:p>
            <a:pPr marL="0" lvl="0" indent="0">
              <a:buNone/>
            </a:pPr>
            <a:r>
              <a:rPr lang="en-GB" sz="2000" b="1" dirty="0" smtClean="0"/>
              <a:t>Y5 and Y6</a:t>
            </a:r>
            <a:r>
              <a:rPr lang="en-GB" sz="2000" dirty="0" smtClean="0"/>
              <a:t> pupils will be based in </a:t>
            </a:r>
            <a:r>
              <a:rPr lang="en-GB" sz="2000" b="1" dirty="0"/>
              <a:t>Hobbit</a:t>
            </a:r>
            <a:r>
              <a:rPr lang="en-GB" sz="2000" dirty="0"/>
              <a:t> classroom with Mr </a:t>
            </a:r>
            <a:r>
              <a:rPr lang="en-GB" sz="2000" dirty="0" smtClean="0"/>
              <a:t>Snook, </a:t>
            </a:r>
            <a:r>
              <a:rPr lang="en-GB" sz="2000" dirty="0"/>
              <a:t>Mrs </a:t>
            </a:r>
            <a:r>
              <a:rPr lang="en-GB" sz="2000" dirty="0" smtClean="0"/>
              <a:t>Lord and Mrs Smallwood (1:1)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4115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522" y="257205"/>
            <a:ext cx="8229600" cy="866360"/>
          </a:xfrm>
        </p:spPr>
        <p:txBody>
          <a:bodyPr/>
          <a:lstStyle/>
          <a:p>
            <a:pPr algn="ctr"/>
            <a:r>
              <a:rPr lang="en-GB" dirty="0" smtClean="0"/>
              <a:t>What to Bring to School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446" y="1378559"/>
            <a:ext cx="8229600" cy="3058553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 smtClean="0"/>
              <a:t>Every child must attend school wearing their </a:t>
            </a:r>
            <a:r>
              <a:rPr lang="en-GB" sz="2000" u="sng" dirty="0" smtClean="0"/>
              <a:t>school uniform </a:t>
            </a:r>
            <a:r>
              <a:rPr lang="en-GB" sz="2000" dirty="0" smtClean="0"/>
              <a:t>(</a:t>
            </a:r>
            <a:r>
              <a:rPr lang="en-GB" sz="2000" b="1" dirty="0" smtClean="0"/>
              <a:t>clean each day) </a:t>
            </a:r>
            <a:r>
              <a:rPr lang="en-GB" sz="2000" dirty="0" smtClean="0"/>
              <a:t>and appropriate black shoes or black trainers.</a:t>
            </a:r>
          </a:p>
          <a:p>
            <a:r>
              <a:rPr lang="en-GB" sz="2000" dirty="0" smtClean="0"/>
              <a:t>Hot lunches are available free to all eligible pupils; and available paid to those KS2 pupils requiring them. </a:t>
            </a:r>
          </a:p>
          <a:p>
            <a:r>
              <a:rPr lang="en-GB" sz="2000" dirty="0" smtClean="0"/>
              <a:t>Pupils not having a hot lunch should bring a packed lunch as usual.</a:t>
            </a:r>
          </a:p>
          <a:p>
            <a:r>
              <a:rPr lang="en-GB" sz="2000" b="1" dirty="0" smtClean="0"/>
              <a:t>ALL</a:t>
            </a:r>
            <a:r>
              <a:rPr lang="en-GB" sz="2000" dirty="0" smtClean="0"/>
              <a:t> pupils must bring their own water bottle</a:t>
            </a:r>
            <a:endParaRPr lang="en-GB" sz="2000" u="sng" dirty="0" smtClean="0"/>
          </a:p>
          <a:p>
            <a:r>
              <a:rPr lang="en-GB" sz="2000" dirty="0" smtClean="0"/>
              <a:t>Pupils should always bring outdoor clothing according to weather </a:t>
            </a:r>
            <a:r>
              <a:rPr lang="en-GB" sz="2000" dirty="0" err="1" smtClean="0"/>
              <a:t>eg</a:t>
            </a:r>
            <a:r>
              <a:rPr lang="en-GB" sz="2000" dirty="0" smtClean="0"/>
              <a:t> sun hat or coat.</a:t>
            </a:r>
          </a:p>
          <a:p>
            <a:r>
              <a:rPr lang="en-GB" sz="2000" dirty="0" smtClean="0"/>
              <a:t>Pupils should bring their book bag + reading book + homework book as usual</a:t>
            </a:r>
          </a:p>
          <a:p>
            <a:endParaRPr lang="en-GB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868906" y="4303558"/>
            <a:ext cx="78592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dirty="0">
                <a:solidFill>
                  <a:schemeClr val="tx2"/>
                </a:solidFill>
                <a:latin typeface="+mj-lt"/>
              </a:rPr>
              <a:t>What </a:t>
            </a:r>
            <a:r>
              <a:rPr lang="en-GB" sz="5000" dirty="0" smtClean="0">
                <a:solidFill>
                  <a:schemeClr val="tx2"/>
                </a:solidFill>
                <a:latin typeface="+mj-lt"/>
              </a:rPr>
              <a:t>NOT to </a:t>
            </a:r>
            <a:r>
              <a:rPr lang="en-GB" sz="5000" dirty="0">
                <a:solidFill>
                  <a:schemeClr val="tx2"/>
                </a:solidFill>
                <a:latin typeface="+mj-lt"/>
              </a:rPr>
              <a:t>Bring to School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3446" y="4869160"/>
            <a:ext cx="8229600" cy="1502867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200" dirty="0" smtClean="0"/>
          </a:p>
          <a:p>
            <a:r>
              <a:rPr lang="en-GB" sz="2200" dirty="0" smtClean="0"/>
              <a:t>Pupils should not bring in their own pencil cases or equipment</a:t>
            </a:r>
          </a:p>
          <a:p>
            <a:r>
              <a:rPr lang="en-GB" sz="2200" dirty="0" smtClean="0"/>
              <a:t>Pupils should not bring in their own toys from home</a:t>
            </a:r>
          </a:p>
          <a:p>
            <a:r>
              <a:rPr lang="en-GB" sz="2200" dirty="0" smtClean="0"/>
              <a:t>Pupils should not bring in any property which ordinarily requires secure storage </a:t>
            </a:r>
            <a:r>
              <a:rPr lang="en-GB" sz="2200" dirty="0" err="1" smtClean="0"/>
              <a:t>eg</a:t>
            </a:r>
            <a:r>
              <a:rPr lang="en-GB" sz="2200" dirty="0" smtClean="0"/>
              <a:t> mobile phone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21821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4168" y="188640"/>
            <a:ext cx="7851648" cy="110872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chemeClr val="bg2"/>
                </a:solidFill>
              </a:rPr>
              <a:t>School Entry 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208912" cy="4536504"/>
          </a:xfrm>
        </p:spPr>
        <p:txBody>
          <a:bodyPr>
            <a:normAutofit/>
          </a:bodyPr>
          <a:lstStyle/>
          <a:p>
            <a:pPr algn="l"/>
            <a:endParaRPr lang="en-GB" sz="2000" dirty="0" smtClean="0">
              <a:solidFill>
                <a:schemeClr val="bg1"/>
              </a:solidFill>
            </a:endParaRPr>
          </a:p>
          <a:p>
            <a:pPr algn="l"/>
            <a:r>
              <a:rPr lang="en-GB" b="1" dirty="0" smtClean="0">
                <a:solidFill>
                  <a:schemeClr val="bg1"/>
                </a:solidFill>
              </a:rPr>
              <a:t>Year R        9:15     on main drive   </a:t>
            </a:r>
            <a:r>
              <a:rPr lang="en-GB" sz="2000" dirty="0" smtClean="0">
                <a:solidFill>
                  <a:schemeClr val="bg1"/>
                </a:solidFill>
              </a:rPr>
              <a:t>(staff member to support)</a:t>
            </a:r>
          </a:p>
          <a:p>
            <a:pPr algn="l"/>
            <a:endParaRPr lang="en-GB" sz="2400" dirty="0" smtClean="0">
              <a:solidFill>
                <a:schemeClr val="bg1"/>
              </a:solidFill>
            </a:endParaRPr>
          </a:p>
          <a:p>
            <a:pPr algn="l"/>
            <a:r>
              <a:rPr lang="en-GB" b="1" dirty="0">
                <a:solidFill>
                  <a:schemeClr val="bg1"/>
                </a:solidFill>
              </a:rPr>
              <a:t>Year </a:t>
            </a:r>
            <a:r>
              <a:rPr lang="en-GB" b="1" dirty="0" smtClean="0">
                <a:solidFill>
                  <a:schemeClr val="bg1"/>
                </a:solidFill>
              </a:rPr>
              <a:t> 1 / 2   9:15     on main drive   </a:t>
            </a:r>
            <a:r>
              <a:rPr lang="en-GB" sz="2000" dirty="0" smtClean="0">
                <a:solidFill>
                  <a:schemeClr val="bg1"/>
                </a:solidFill>
              </a:rPr>
              <a:t>(staff member to direct)</a:t>
            </a:r>
            <a:endParaRPr lang="en-GB" dirty="0" smtClean="0">
              <a:solidFill>
                <a:schemeClr val="bg1"/>
              </a:solidFill>
            </a:endParaRPr>
          </a:p>
          <a:p>
            <a:pPr algn="l"/>
            <a:endParaRPr lang="en-GB" sz="2400" dirty="0" smtClean="0"/>
          </a:p>
          <a:p>
            <a:pPr algn="l"/>
            <a:r>
              <a:rPr lang="en-GB" b="1" dirty="0">
                <a:solidFill>
                  <a:schemeClr val="bg1"/>
                </a:solidFill>
              </a:rPr>
              <a:t>Year </a:t>
            </a:r>
            <a:r>
              <a:rPr lang="en-GB" b="1" dirty="0" smtClean="0">
                <a:solidFill>
                  <a:schemeClr val="bg1"/>
                </a:solidFill>
              </a:rPr>
              <a:t>3 / 4   9:00    on front drive    </a:t>
            </a:r>
            <a:r>
              <a:rPr lang="en-GB" sz="2000" dirty="0" smtClean="0">
                <a:solidFill>
                  <a:schemeClr val="bg1"/>
                </a:solidFill>
              </a:rPr>
              <a:t>(staff member at class door)</a:t>
            </a:r>
            <a:endParaRPr lang="en-GB" sz="2000" dirty="0">
              <a:solidFill>
                <a:schemeClr val="bg1"/>
              </a:solidFill>
            </a:endParaRPr>
          </a:p>
          <a:p>
            <a:pPr algn="l"/>
            <a:endParaRPr lang="en-GB" sz="2400" dirty="0" smtClean="0">
              <a:solidFill>
                <a:schemeClr val="bg1"/>
              </a:solidFill>
            </a:endParaRPr>
          </a:p>
          <a:p>
            <a:pPr algn="l"/>
            <a:r>
              <a:rPr lang="en-GB" b="1" dirty="0" smtClean="0">
                <a:solidFill>
                  <a:schemeClr val="bg1"/>
                </a:solidFill>
              </a:rPr>
              <a:t>Year 5 / 6   9:00    on main drive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02387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027" y="0"/>
            <a:ext cx="8229600" cy="854968"/>
          </a:xfrm>
        </p:spPr>
        <p:txBody>
          <a:bodyPr/>
          <a:lstStyle/>
          <a:p>
            <a:pPr algn="ctr"/>
            <a:r>
              <a:rPr lang="en-GB" dirty="0" smtClean="0"/>
              <a:t>School Entry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410" y="980728"/>
            <a:ext cx="8229600" cy="54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b="1" dirty="0" smtClean="0"/>
              <a:t>9:00:</a:t>
            </a:r>
            <a:r>
              <a:rPr lang="en-GB" sz="2400" dirty="0" smtClean="0"/>
              <a:t> Y 5 and 6 arrive through main gate and follow BLUE footprints into Hobbit via Hub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/>
              <a:t>9:00</a:t>
            </a:r>
            <a:r>
              <a:rPr lang="en-GB" sz="2400" dirty="0" smtClean="0"/>
              <a:t>: Y 3 and 4 pupils arrive up small concrete steps and into Pegasus classroom via fire exit door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/>
              <a:t>9:15:</a:t>
            </a:r>
            <a:r>
              <a:rPr lang="en-GB" sz="2400" dirty="0" smtClean="0"/>
              <a:t> YR  and Y1 pupils arrive through main gate and follow ORANGE footprints into </a:t>
            </a:r>
            <a:r>
              <a:rPr lang="en-GB" sz="2400" dirty="0" err="1" smtClean="0"/>
              <a:t>Gruffalo</a:t>
            </a:r>
            <a:r>
              <a:rPr lang="en-GB" sz="2400" dirty="0" smtClean="0"/>
              <a:t> via KS1 corridor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/>
              <a:t>9:15:</a:t>
            </a:r>
            <a:r>
              <a:rPr lang="en-GB" sz="2400" dirty="0" smtClean="0"/>
              <a:t> Y2 pupils arrive through main gate and follow </a:t>
            </a:r>
            <a:r>
              <a:rPr lang="en-GB" sz="2400" dirty="0"/>
              <a:t>ORANGE into </a:t>
            </a:r>
            <a:r>
              <a:rPr lang="en-GB" sz="2400" dirty="0" smtClean="0"/>
              <a:t>Unicorn </a:t>
            </a:r>
            <a:r>
              <a:rPr lang="en-GB" sz="2400" dirty="0"/>
              <a:t>via </a:t>
            </a:r>
            <a:r>
              <a:rPr lang="en-GB" sz="2400" dirty="0" smtClean="0"/>
              <a:t>KS1 </a:t>
            </a:r>
            <a:r>
              <a:rPr lang="en-GB" sz="2400" dirty="0" smtClean="0"/>
              <a:t>corridor</a:t>
            </a:r>
          </a:p>
          <a:p>
            <a:pPr>
              <a:lnSpc>
                <a:spcPct val="150000"/>
              </a:lnSpc>
            </a:pPr>
            <a:endParaRPr lang="en-GB" sz="900" dirty="0" smtClean="0"/>
          </a:p>
          <a:p>
            <a:pPr>
              <a:lnSpc>
                <a:spcPct val="150000"/>
              </a:lnSpc>
            </a:pPr>
            <a:r>
              <a:rPr lang="en-GB" sz="2400" i="1" dirty="0" smtClean="0"/>
              <a:t>Please view the videos that are available on the school website homepage for an idea of what school entry routes look like.</a:t>
            </a:r>
            <a:endParaRPr lang="en-GB" sz="2400" i="1" dirty="0" smtClean="0"/>
          </a:p>
          <a:p>
            <a:pPr>
              <a:lnSpc>
                <a:spcPct val="150000"/>
              </a:lnSpc>
            </a:pPr>
            <a:endParaRPr lang="en-GB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550476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49743"/>
            <a:ext cx="79208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/>
              <a:t>Parents are asked to be as punctual as possible.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/>
              <a:t>Queuing </a:t>
            </a:r>
            <a:r>
              <a:rPr lang="en-GB" sz="2000" dirty="0"/>
              <a:t>will be avoided as much as </a:t>
            </a:r>
            <a:r>
              <a:rPr lang="en-GB" sz="2000" dirty="0" smtClean="0"/>
              <a:t>possible</a:t>
            </a:r>
            <a:r>
              <a:rPr lang="en-GB" sz="2000" dirty="0"/>
              <a:t> </a:t>
            </a:r>
            <a:r>
              <a:rPr lang="en-GB" sz="2000" dirty="0" smtClean="0"/>
              <a:t>by allowing children to flow in</a:t>
            </a:r>
            <a:endParaRPr lang="en-GB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Any waiting pupils/parents should use 2m distancing white lines.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Parents should leave school site immediately pupil is in school care using marked routes </a:t>
            </a:r>
            <a:r>
              <a:rPr lang="en-GB" sz="2000" dirty="0" smtClean="0"/>
              <a:t>(Y3 and 4 parents </a:t>
            </a:r>
            <a:r>
              <a:rPr lang="en-GB" sz="2000" dirty="0"/>
              <a:t>should follow green footprints around to Village Hall </a:t>
            </a:r>
            <a:r>
              <a:rPr lang="en-GB" sz="2000" dirty="0" smtClean="0"/>
              <a:t>entrance and exit down that slope).</a:t>
            </a:r>
            <a:endParaRPr lang="en-GB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Pupils who may be unsure about school return will be supported by Mr A and awaiting staff to enter their classroom in a fun and encouraging way</a:t>
            </a:r>
            <a:r>
              <a:rPr lang="en-GB" sz="20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/>
              <a:t>Pupils will hang their coat and bag /lunch box on peg when directed by class teacher</a:t>
            </a:r>
            <a:endParaRPr lang="en-GB" sz="2000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260648"/>
            <a:ext cx="70567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dirty="0">
                <a:solidFill>
                  <a:schemeClr val="tx2"/>
                </a:solidFill>
                <a:latin typeface="+mj-lt"/>
              </a:rPr>
              <a:t>Start of Morning School</a:t>
            </a:r>
          </a:p>
        </p:txBody>
      </p:sp>
    </p:spTree>
    <p:extLst>
      <p:ext uri="{BB962C8B-B14F-4D97-AF65-F5344CB8AC3E}">
        <p14:creationId xmlns:p14="http://schemas.microsoft.com/office/powerpoint/2010/main" val="2013586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en-GB" dirty="0" smtClean="0"/>
              <a:t>Morning </a:t>
            </a:r>
            <a:r>
              <a:rPr lang="en-GB" dirty="0" err="1" smtClean="0"/>
              <a:t>Breaktime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767808"/>
          </a:xfrm>
        </p:spPr>
        <p:txBody>
          <a:bodyPr>
            <a:normAutofit/>
          </a:bodyPr>
          <a:lstStyle/>
          <a:p>
            <a:pPr lvl="0"/>
            <a:r>
              <a:rPr lang="en-GB" sz="2200" dirty="0" smtClean="0"/>
              <a:t>All breaks to be separate for each bubble </a:t>
            </a:r>
          </a:p>
          <a:p>
            <a:pPr lvl="0"/>
            <a:r>
              <a:rPr lang="en-GB" sz="2200" b="1" dirty="0" smtClean="0"/>
              <a:t>Y1 – Y6 </a:t>
            </a:r>
            <a:r>
              <a:rPr lang="en-GB" sz="2200" dirty="0" smtClean="0"/>
              <a:t>to have access to main play ground and field</a:t>
            </a:r>
          </a:p>
          <a:p>
            <a:pPr lvl="0"/>
            <a:r>
              <a:rPr lang="en-GB" sz="2200" b="1" dirty="0" smtClean="0"/>
              <a:t>YR </a:t>
            </a:r>
            <a:r>
              <a:rPr lang="en-GB" sz="2200" dirty="0" smtClean="0"/>
              <a:t>to have access to </a:t>
            </a:r>
            <a:r>
              <a:rPr lang="en-GB" sz="2200" dirty="0" err="1" smtClean="0"/>
              <a:t>Gruffalo</a:t>
            </a:r>
            <a:r>
              <a:rPr lang="en-GB" sz="2200" dirty="0" smtClean="0"/>
              <a:t> outside play area</a:t>
            </a:r>
          </a:p>
          <a:p>
            <a:pPr lvl="0"/>
            <a:r>
              <a:rPr lang="en-GB" sz="2200" dirty="0" smtClean="0"/>
              <a:t>Timings….  </a:t>
            </a:r>
            <a:r>
              <a:rPr lang="en-GB" sz="2200" b="1" dirty="0" smtClean="0"/>
              <a:t>YR:</a:t>
            </a:r>
            <a:r>
              <a:rPr lang="en-GB" sz="2200" dirty="0" smtClean="0"/>
              <a:t> flexible    </a:t>
            </a:r>
            <a:r>
              <a:rPr lang="en-GB" sz="2200" b="1" dirty="0" smtClean="0"/>
              <a:t>Y1/2</a:t>
            </a:r>
            <a:r>
              <a:rPr lang="en-GB" sz="2200" dirty="0" smtClean="0"/>
              <a:t>: 10:15    </a:t>
            </a:r>
            <a:r>
              <a:rPr lang="en-GB" sz="2200" b="1" dirty="0" smtClean="0"/>
              <a:t>Y3 – Y6: </a:t>
            </a:r>
            <a:r>
              <a:rPr lang="en-GB" sz="2200" dirty="0" smtClean="0"/>
              <a:t>10:35</a:t>
            </a:r>
          </a:p>
          <a:p>
            <a:pPr lvl="0"/>
            <a:r>
              <a:rPr lang="en-GB" sz="2200" dirty="0" smtClean="0"/>
              <a:t>One staff member to be outside waiting to receive pupils</a:t>
            </a:r>
          </a:p>
          <a:p>
            <a:pPr lvl="0"/>
            <a:r>
              <a:rPr lang="en-GB" sz="2200" dirty="0" smtClean="0"/>
              <a:t>Children </a:t>
            </a:r>
            <a:r>
              <a:rPr lang="en-GB" sz="2200" dirty="0"/>
              <a:t>to be dismissed from lesson one at a time and proceed straight to </a:t>
            </a:r>
            <a:r>
              <a:rPr lang="en-GB" sz="2200" dirty="0" smtClean="0"/>
              <a:t>play </a:t>
            </a:r>
            <a:r>
              <a:rPr lang="en-GB" sz="2200" dirty="0"/>
              <a:t>area </a:t>
            </a:r>
            <a:r>
              <a:rPr lang="en-GB" sz="2200" dirty="0" smtClean="0"/>
              <a:t>via the agreed route</a:t>
            </a:r>
            <a:endParaRPr lang="en-GB" sz="2200" dirty="0"/>
          </a:p>
          <a:p>
            <a:pPr lvl="0"/>
            <a:r>
              <a:rPr lang="en-GB" sz="2200" dirty="0"/>
              <a:t>Children permitted to go to toilet during lesson times to reduce </a:t>
            </a:r>
            <a:r>
              <a:rPr lang="en-GB" sz="2200" dirty="0" smtClean="0"/>
              <a:t>pupils </a:t>
            </a:r>
            <a:r>
              <a:rPr lang="en-GB" sz="2200" dirty="0"/>
              <a:t>going at playtime. </a:t>
            </a: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1201647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6720"/>
          </a:xfrm>
        </p:spPr>
        <p:txBody>
          <a:bodyPr>
            <a:normAutofit/>
          </a:bodyPr>
          <a:lstStyle/>
          <a:p>
            <a:pPr algn="ctr"/>
            <a:r>
              <a:rPr lang="en-GB" dirty="0" err="1"/>
              <a:t>Breaktimes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567"/>
            <a:ext cx="8229600" cy="4389120"/>
          </a:xfrm>
        </p:spPr>
        <p:txBody>
          <a:bodyPr>
            <a:normAutofit fontScale="92500"/>
          </a:bodyPr>
          <a:lstStyle/>
          <a:p>
            <a:pPr lvl="0"/>
            <a:r>
              <a:rPr lang="en-GB" sz="2400" dirty="0"/>
              <a:t>Children are not allowed into school during break times without permission. If they need the toilet they should ask their supervising staff </a:t>
            </a:r>
            <a:r>
              <a:rPr lang="en-GB" sz="2400" dirty="0" smtClean="0"/>
              <a:t>member and be accompanied</a:t>
            </a:r>
            <a:endParaRPr lang="en-GB" sz="2400" dirty="0"/>
          </a:p>
          <a:p>
            <a:pPr lvl="0"/>
            <a:r>
              <a:rPr lang="en-GB" sz="2400" dirty="0"/>
              <a:t>Trim Trails </a:t>
            </a:r>
            <a:r>
              <a:rPr lang="en-GB" sz="2400" dirty="0" smtClean="0"/>
              <a:t>and all hard standing to be </a:t>
            </a:r>
            <a:r>
              <a:rPr lang="en-GB" sz="2400" dirty="0" err="1" smtClean="0"/>
              <a:t>rota’d</a:t>
            </a:r>
            <a:r>
              <a:rPr lang="en-GB" sz="2400" dirty="0" smtClean="0"/>
              <a:t> for individual groups on a weekly basis</a:t>
            </a:r>
          </a:p>
          <a:p>
            <a:pPr lvl="0"/>
            <a:r>
              <a:rPr lang="en-GB" sz="2400" dirty="0" smtClean="0"/>
              <a:t>Pupils will be encouraged to play games that support distancing. Each bubble will have their own box of equipment that can be cleaned after use </a:t>
            </a:r>
            <a:r>
              <a:rPr lang="en-GB" sz="2400" dirty="0" err="1" smtClean="0"/>
              <a:t>eg</a:t>
            </a:r>
            <a:r>
              <a:rPr lang="en-GB" sz="2400" dirty="0" smtClean="0"/>
              <a:t> plastic hoops and rubber balls.</a:t>
            </a:r>
            <a:endParaRPr lang="en-GB" sz="2400" dirty="0"/>
          </a:p>
          <a:p>
            <a:pPr lvl="0"/>
            <a:r>
              <a:rPr lang="en-GB" sz="2400" dirty="0"/>
              <a:t>All </a:t>
            </a:r>
            <a:r>
              <a:rPr lang="en-GB" sz="2400" dirty="0" smtClean="0"/>
              <a:t>pupils </a:t>
            </a:r>
            <a:r>
              <a:rPr lang="en-GB" sz="2400" dirty="0"/>
              <a:t>will stand still on </a:t>
            </a:r>
            <a:r>
              <a:rPr lang="en-GB" sz="2400" dirty="0" smtClean="0"/>
              <a:t>whistle. Pupils will </a:t>
            </a:r>
            <a:r>
              <a:rPr lang="en-GB" sz="2400" dirty="0"/>
              <a:t>be asked to walk in </a:t>
            </a:r>
            <a:r>
              <a:rPr lang="en-GB" sz="2400" dirty="0" smtClean="0"/>
              <a:t>using agreed routes - doing </a:t>
            </a:r>
            <a:r>
              <a:rPr lang="en-GB" sz="2400" dirty="0"/>
              <a:t>this slower than </a:t>
            </a:r>
            <a:r>
              <a:rPr lang="en-GB" sz="2400" dirty="0" smtClean="0"/>
              <a:t>normal.</a:t>
            </a:r>
            <a:endParaRPr lang="en-GB" sz="2400" dirty="0"/>
          </a:p>
          <a:p>
            <a:pPr lvl="0"/>
            <a:r>
              <a:rPr lang="en-GB" sz="2400" dirty="0" smtClean="0"/>
              <a:t>Member of staff in Bubble to be ready to dispense hand sanitiser to each pupil on return to classroom.</a:t>
            </a:r>
            <a:endParaRPr lang="en-GB" sz="2400" dirty="0"/>
          </a:p>
          <a:p>
            <a:pPr lvl="0"/>
            <a:endParaRPr lang="en-GB" dirty="0"/>
          </a:p>
          <a:p>
            <a:pPr lvl="0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250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en-GB" dirty="0" smtClean="0"/>
              <a:t>Lunchtimes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805888"/>
          </a:xfrm>
        </p:spPr>
        <p:txBody>
          <a:bodyPr>
            <a:noAutofit/>
          </a:bodyPr>
          <a:lstStyle/>
          <a:p>
            <a:r>
              <a:rPr lang="en-GB" sz="2200" dirty="0" smtClean="0"/>
              <a:t>All pupils to have lunch at their desk in their Bubble classrooms. </a:t>
            </a:r>
          </a:p>
          <a:p>
            <a:r>
              <a:rPr lang="en-GB" sz="2200" dirty="0" smtClean="0"/>
              <a:t>All lunches will be preceded by hand washing in class, and table wiping.</a:t>
            </a:r>
          </a:p>
          <a:p>
            <a:r>
              <a:rPr lang="en-GB" sz="2200" dirty="0" smtClean="0"/>
              <a:t>Packed lunches will stay in cloakroom and be accessed at appropriate time.</a:t>
            </a:r>
          </a:p>
          <a:p>
            <a:r>
              <a:rPr lang="en-GB" sz="2200" dirty="0" smtClean="0"/>
              <a:t>Dinner lady will deliver plated meals via trolley to each bubble door</a:t>
            </a:r>
          </a:p>
          <a:p>
            <a:r>
              <a:rPr lang="en-GB" sz="2200" dirty="0" smtClean="0"/>
              <a:t>Finished lunch plates will be collected on a tray in each class and be collected from each bubble door by dinner lady.</a:t>
            </a:r>
          </a:p>
          <a:p>
            <a:pPr marL="0" indent="0">
              <a:buNone/>
            </a:pPr>
            <a:endParaRPr lang="en-GB" sz="2200" dirty="0" smtClean="0"/>
          </a:p>
          <a:p>
            <a:r>
              <a:rPr lang="en-GB" sz="2200" dirty="0" smtClean="0"/>
              <a:t>Timings… YR, Y1 and Y2 – 11:45     Y3, Y4, y5 and Y6 – 12:15    </a:t>
            </a:r>
            <a:r>
              <a:rPr lang="en-GB" sz="2200" dirty="0"/>
              <a:t> </a:t>
            </a: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2037382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7068</TotalTime>
  <Words>1504</Words>
  <Application>Microsoft Office PowerPoint</Application>
  <PresentationFormat>On-screen Show (4:3)</PresentationFormat>
  <Paragraphs>123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Constantia</vt:lpstr>
      <vt:lpstr>Wingdings 2</vt:lpstr>
      <vt:lpstr>Flow</vt:lpstr>
      <vt:lpstr>School Full Opening: Daily Procedures from 7th  September</vt:lpstr>
      <vt:lpstr>Bubble Locations</vt:lpstr>
      <vt:lpstr>What to Bring to School</vt:lpstr>
      <vt:lpstr>School Entry </vt:lpstr>
      <vt:lpstr>School Entry</vt:lpstr>
      <vt:lpstr>PowerPoint Presentation</vt:lpstr>
      <vt:lpstr>Morning Breaktime</vt:lpstr>
      <vt:lpstr>Breaktimes</vt:lpstr>
      <vt:lpstr>Lunchtimes</vt:lpstr>
      <vt:lpstr>Lunchtime / Cleaning</vt:lpstr>
      <vt:lpstr>End of the Day</vt:lpstr>
      <vt:lpstr>End of the Day</vt:lpstr>
      <vt:lpstr>Bubble Rules</vt:lpstr>
      <vt:lpstr>Staff</vt:lpstr>
      <vt:lpstr>Parents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Procedures</dc:title>
  <dc:creator>head</dc:creator>
  <cp:lastModifiedBy>Head</cp:lastModifiedBy>
  <cp:revision>99</cp:revision>
  <dcterms:created xsi:type="dcterms:W3CDTF">2019-07-19T12:12:09Z</dcterms:created>
  <dcterms:modified xsi:type="dcterms:W3CDTF">2020-09-02T11:58:13Z</dcterms:modified>
</cp:coreProperties>
</file>