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4"/>
  </p:sldMasterIdLst>
  <p:sldIdLst>
    <p:sldId id="256" r:id="rId5"/>
    <p:sldId id="257" r:id="rId6"/>
    <p:sldId id="258" r:id="rId7"/>
    <p:sldId id="259" r:id="rId8"/>
    <p:sldId id="260" r:id="rId9"/>
    <p:sldId id="261" r:id="rId10"/>
    <p:sldId id="262" r:id="rId11"/>
    <p:sldId id="263" r:id="rId12"/>
    <p:sldId id="265" r:id="rId13"/>
    <p:sldId id="26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9/25/2023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9/25/2023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9/25/2023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9/25/2023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9/25/2023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9/25/2023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9/25/2023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9/25/2023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9/25/2023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60EA64-D806-43AC-9DF2-F8C432F32B4C}" type="datetimeFigureOut">
              <a:rPr lang="en-US" dirty="0"/>
              <a:t>9/25/2023</a:t>
            </a:fld>
            <a:endParaRPr lang="en-US" dirty="0"/>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1160EA64-D806-43AC-9DF2-F8C432F32B4C}" type="datetimeFigureOut">
              <a:rPr lang="en-US" dirty="0"/>
              <a:pPr/>
              <a:t>9/25/2023</a:t>
            </a:fld>
            <a:endParaRPr lang="en-US" dirty="0"/>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9/25/2023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vimeo.com/506143677" TargetMode="External"/><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vimeo.com/741061183" TargetMode="External"/><Relationship Id="rId4" Type="http://schemas.openxmlformats.org/officeDocument/2006/relationships/hyperlink" Target="https://vimeo.com/506124067"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05FCC-85CC-4F35-8580-8624E58DB27F}"/>
              </a:ext>
            </a:extLst>
          </p:cNvPr>
          <p:cNvSpPr>
            <a:spLocks noGrp="1"/>
          </p:cNvSpPr>
          <p:nvPr>
            <p:ph type="ctrTitle"/>
          </p:nvPr>
        </p:nvSpPr>
        <p:spPr/>
        <p:txBody>
          <a:bodyPr/>
          <a:lstStyle/>
          <a:p>
            <a:r>
              <a:rPr lang="en-GB" dirty="0">
                <a:latin typeface="Verdana" panose="020B0604030504040204" pitchFamily="34" charset="0"/>
                <a:ea typeface="Verdana" panose="020B0604030504040204" pitchFamily="34" charset="0"/>
              </a:rPr>
              <a:t>Doodle Learning at </a:t>
            </a:r>
            <a:r>
              <a:rPr lang="en-GB" dirty="0" err="1">
                <a:latin typeface="Verdana" panose="020B0604030504040204" pitchFamily="34" charset="0"/>
                <a:ea typeface="Verdana" panose="020B0604030504040204" pitchFamily="34" charset="0"/>
              </a:rPr>
              <a:t>rusper</a:t>
            </a:r>
            <a:r>
              <a:rPr lang="en-GB" dirty="0">
                <a:latin typeface="Verdana" panose="020B0604030504040204" pitchFamily="34" charset="0"/>
                <a:ea typeface="Verdana" panose="020B0604030504040204" pitchFamily="34" charset="0"/>
              </a:rPr>
              <a:t> primary school</a:t>
            </a:r>
          </a:p>
        </p:txBody>
      </p:sp>
      <p:pic>
        <p:nvPicPr>
          <p:cNvPr id="5" name="Picture 4">
            <a:extLst>
              <a:ext uri="{FF2B5EF4-FFF2-40B4-BE49-F238E27FC236}">
                <a16:creationId xmlns:a16="http://schemas.microsoft.com/office/drawing/2014/main" id="{F8505BEF-1347-4A4C-AD6F-8CB9E7B03654}"/>
              </a:ext>
            </a:extLst>
          </p:cNvPr>
          <p:cNvPicPr>
            <a:picLocks noChangeAspect="1"/>
          </p:cNvPicPr>
          <p:nvPr/>
        </p:nvPicPr>
        <p:blipFill rotWithShape="1">
          <a:blip r:embed="rId2"/>
          <a:srcRect t="20939" b="27419"/>
          <a:stretch/>
        </p:blipFill>
        <p:spPr>
          <a:xfrm>
            <a:off x="7184994" y="327126"/>
            <a:ext cx="4502783" cy="1645920"/>
          </a:xfrm>
          <a:prstGeom prst="rect">
            <a:avLst/>
          </a:prstGeom>
        </p:spPr>
      </p:pic>
      <p:pic>
        <p:nvPicPr>
          <p:cNvPr id="6" name="Picture 5">
            <a:extLst>
              <a:ext uri="{FF2B5EF4-FFF2-40B4-BE49-F238E27FC236}">
                <a16:creationId xmlns:a16="http://schemas.microsoft.com/office/drawing/2014/main" id="{2F2DF406-D5AE-44ED-8809-209A2DF632BF}"/>
              </a:ext>
            </a:extLst>
          </p:cNvPr>
          <p:cNvPicPr>
            <a:picLocks noChangeAspect="1"/>
          </p:cNvPicPr>
          <p:nvPr/>
        </p:nvPicPr>
        <p:blipFill>
          <a:blip r:embed="rId3"/>
          <a:stretch>
            <a:fillRect/>
          </a:stretch>
        </p:blipFill>
        <p:spPr>
          <a:xfrm>
            <a:off x="7439488" y="5041129"/>
            <a:ext cx="4066852" cy="1095560"/>
          </a:xfrm>
          <a:prstGeom prst="rect">
            <a:avLst/>
          </a:prstGeom>
        </p:spPr>
      </p:pic>
    </p:spTree>
    <p:extLst>
      <p:ext uri="{BB962C8B-B14F-4D97-AF65-F5344CB8AC3E}">
        <p14:creationId xmlns:p14="http://schemas.microsoft.com/office/powerpoint/2010/main" val="765318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BCC57-1941-41B7-A5E5-A65C8A2E658D}"/>
              </a:ext>
            </a:extLst>
          </p:cNvPr>
          <p:cNvSpPr>
            <a:spLocks noGrp="1"/>
          </p:cNvSpPr>
          <p:nvPr>
            <p:ph type="title"/>
          </p:nvPr>
        </p:nvSpPr>
        <p:spPr>
          <a:xfrm>
            <a:off x="2035827" y="1586129"/>
            <a:ext cx="7729728" cy="1188720"/>
          </a:xfrm>
        </p:spPr>
        <p:txBody>
          <a:bodyPr/>
          <a:lstStyle/>
          <a:p>
            <a:r>
              <a:rPr lang="en-GB" dirty="0"/>
              <a:t>Thank you for listening! </a:t>
            </a:r>
          </a:p>
        </p:txBody>
      </p:sp>
      <p:sp>
        <p:nvSpPr>
          <p:cNvPr id="3" name="Content Placeholder 2">
            <a:extLst>
              <a:ext uri="{FF2B5EF4-FFF2-40B4-BE49-F238E27FC236}">
                <a16:creationId xmlns:a16="http://schemas.microsoft.com/office/drawing/2014/main" id="{71B3F318-C79D-4F09-8BA6-2AB223266526}"/>
              </a:ext>
            </a:extLst>
          </p:cNvPr>
          <p:cNvSpPr>
            <a:spLocks noGrp="1"/>
          </p:cNvSpPr>
          <p:nvPr>
            <p:ph idx="1"/>
          </p:nvPr>
        </p:nvSpPr>
        <p:spPr>
          <a:xfrm>
            <a:off x="2035827" y="3232501"/>
            <a:ext cx="7729728" cy="3101983"/>
          </a:xfrm>
        </p:spPr>
        <p:txBody>
          <a:bodyPr>
            <a:normAutofit/>
          </a:bodyPr>
          <a:lstStyle/>
          <a:p>
            <a:pPr marL="0" indent="0" algn="ctr">
              <a:buNone/>
            </a:pPr>
            <a:r>
              <a:rPr lang="en-GB" sz="3200" i="1" dirty="0"/>
              <a:t>Are there any questions? </a:t>
            </a:r>
          </a:p>
        </p:txBody>
      </p:sp>
      <p:pic>
        <p:nvPicPr>
          <p:cNvPr id="4" name="Picture 3">
            <a:extLst>
              <a:ext uri="{FF2B5EF4-FFF2-40B4-BE49-F238E27FC236}">
                <a16:creationId xmlns:a16="http://schemas.microsoft.com/office/drawing/2014/main" id="{6E16CD7D-580E-4BDF-A822-9CFBC9BF8C3B}"/>
              </a:ext>
            </a:extLst>
          </p:cNvPr>
          <p:cNvPicPr>
            <a:picLocks noChangeAspect="1"/>
          </p:cNvPicPr>
          <p:nvPr/>
        </p:nvPicPr>
        <p:blipFill rotWithShape="1">
          <a:blip r:embed="rId2"/>
          <a:srcRect t="20939" b="27419"/>
          <a:stretch/>
        </p:blipFill>
        <p:spPr>
          <a:xfrm>
            <a:off x="9031786" y="78193"/>
            <a:ext cx="2873288" cy="1050284"/>
          </a:xfrm>
          <a:prstGeom prst="rect">
            <a:avLst/>
          </a:prstGeom>
        </p:spPr>
      </p:pic>
      <p:pic>
        <p:nvPicPr>
          <p:cNvPr id="5" name="Picture 4">
            <a:extLst>
              <a:ext uri="{FF2B5EF4-FFF2-40B4-BE49-F238E27FC236}">
                <a16:creationId xmlns:a16="http://schemas.microsoft.com/office/drawing/2014/main" id="{8677A40B-6F00-4925-A756-BE71CA484979}"/>
              </a:ext>
            </a:extLst>
          </p:cNvPr>
          <p:cNvPicPr>
            <a:picLocks noChangeAspect="1"/>
          </p:cNvPicPr>
          <p:nvPr/>
        </p:nvPicPr>
        <p:blipFill>
          <a:blip r:embed="rId3"/>
          <a:stretch>
            <a:fillRect/>
          </a:stretch>
        </p:blipFill>
        <p:spPr>
          <a:xfrm>
            <a:off x="3867265" y="4235712"/>
            <a:ext cx="4066852" cy="1095560"/>
          </a:xfrm>
          <a:prstGeom prst="rect">
            <a:avLst/>
          </a:prstGeom>
        </p:spPr>
      </p:pic>
    </p:spTree>
    <p:extLst>
      <p:ext uri="{BB962C8B-B14F-4D97-AF65-F5344CB8AC3E}">
        <p14:creationId xmlns:p14="http://schemas.microsoft.com/office/powerpoint/2010/main" val="4023160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1D272-4B3E-4B84-B2AF-F933D22E24B8}"/>
              </a:ext>
            </a:extLst>
          </p:cNvPr>
          <p:cNvSpPr>
            <a:spLocks noGrp="1"/>
          </p:cNvSpPr>
          <p:nvPr>
            <p:ph type="title"/>
          </p:nvPr>
        </p:nvSpPr>
        <p:spPr>
          <a:xfrm>
            <a:off x="286927" y="289989"/>
            <a:ext cx="6140507" cy="828597"/>
          </a:xfrm>
        </p:spPr>
        <p:txBody>
          <a:bodyPr/>
          <a:lstStyle/>
          <a:p>
            <a:r>
              <a:rPr lang="en-GB" dirty="0"/>
              <a:t>What is doodle Learning? </a:t>
            </a:r>
          </a:p>
        </p:txBody>
      </p:sp>
      <p:pic>
        <p:nvPicPr>
          <p:cNvPr id="4" name="Picture 3">
            <a:extLst>
              <a:ext uri="{FF2B5EF4-FFF2-40B4-BE49-F238E27FC236}">
                <a16:creationId xmlns:a16="http://schemas.microsoft.com/office/drawing/2014/main" id="{5622B7A0-88D3-4903-A1C8-4B4438B5660D}"/>
              </a:ext>
            </a:extLst>
          </p:cNvPr>
          <p:cNvPicPr>
            <a:picLocks noChangeAspect="1"/>
          </p:cNvPicPr>
          <p:nvPr/>
        </p:nvPicPr>
        <p:blipFill rotWithShape="1">
          <a:blip r:embed="rId2"/>
          <a:srcRect t="20939" b="27419"/>
          <a:stretch/>
        </p:blipFill>
        <p:spPr>
          <a:xfrm>
            <a:off x="9289003" y="0"/>
            <a:ext cx="2775870" cy="1014675"/>
          </a:xfrm>
          <a:prstGeom prst="rect">
            <a:avLst/>
          </a:prstGeom>
        </p:spPr>
      </p:pic>
      <p:sp>
        <p:nvSpPr>
          <p:cNvPr id="6" name="TextBox 5">
            <a:extLst>
              <a:ext uri="{FF2B5EF4-FFF2-40B4-BE49-F238E27FC236}">
                <a16:creationId xmlns:a16="http://schemas.microsoft.com/office/drawing/2014/main" id="{6E8BDBC3-CF3B-4890-BD55-043B5A32163E}"/>
              </a:ext>
            </a:extLst>
          </p:cNvPr>
          <p:cNvSpPr txBox="1"/>
          <p:nvPr/>
        </p:nvSpPr>
        <p:spPr>
          <a:xfrm>
            <a:off x="436426" y="1473694"/>
            <a:ext cx="10305555" cy="4524315"/>
          </a:xfrm>
          <a:prstGeom prst="rect">
            <a:avLst/>
          </a:prstGeom>
          <a:noFill/>
        </p:spPr>
        <p:txBody>
          <a:bodyPr wrap="square" rtlCol="0">
            <a:spAutoFit/>
          </a:bodyPr>
          <a:lstStyle/>
          <a:p>
            <a:pPr>
              <a:lnSpc>
                <a:spcPct val="150000"/>
              </a:lnSpc>
            </a:pPr>
            <a:r>
              <a:rPr lang="en-GB" dirty="0" err="1"/>
              <a:t>DoodleLearning</a:t>
            </a:r>
            <a:r>
              <a:rPr lang="en-GB" dirty="0"/>
              <a:t> is a suite of programmes revolutionising the way children learn! </a:t>
            </a:r>
          </a:p>
          <a:p>
            <a:pPr>
              <a:lnSpc>
                <a:spcPct val="150000"/>
              </a:lnSpc>
            </a:pPr>
            <a:endParaRPr lang="en-GB" dirty="0"/>
          </a:p>
          <a:p>
            <a:pPr>
              <a:lnSpc>
                <a:spcPct val="150000"/>
              </a:lnSpc>
            </a:pPr>
            <a:r>
              <a:rPr lang="en-GB" dirty="0"/>
              <a:t>Covering the core areas of Maths and English, the four apps create every child a personalised learning experience tailored to their needs, helping to boost their confidence and ability. </a:t>
            </a:r>
          </a:p>
          <a:p>
            <a:pPr>
              <a:lnSpc>
                <a:spcPct val="150000"/>
              </a:lnSpc>
            </a:pPr>
            <a:endParaRPr lang="en-GB" dirty="0"/>
          </a:p>
          <a:p>
            <a:pPr>
              <a:lnSpc>
                <a:spcPct val="150000"/>
              </a:lnSpc>
            </a:pPr>
            <a:r>
              <a:rPr lang="en-GB" dirty="0"/>
              <a:t>The four apps are: </a:t>
            </a:r>
          </a:p>
          <a:p>
            <a:pPr marL="285750" indent="-285750">
              <a:lnSpc>
                <a:spcPct val="150000"/>
              </a:lnSpc>
              <a:buFont typeface="Wingdings" panose="05000000000000000000" pitchFamily="2" charset="2"/>
              <a:buChar char="q"/>
            </a:pPr>
            <a:r>
              <a:rPr lang="en-GB" dirty="0" err="1"/>
              <a:t>DoodleMaths</a:t>
            </a:r>
            <a:endParaRPr lang="en-GB" dirty="0"/>
          </a:p>
          <a:p>
            <a:pPr marL="285750" indent="-285750">
              <a:lnSpc>
                <a:spcPct val="150000"/>
              </a:lnSpc>
              <a:buFont typeface="Wingdings" panose="05000000000000000000" pitchFamily="2" charset="2"/>
              <a:buChar char="q"/>
            </a:pPr>
            <a:r>
              <a:rPr lang="en-GB" dirty="0" err="1"/>
              <a:t>DoodleEnglish</a:t>
            </a:r>
            <a:endParaRPr lang="en-GB" dirty="0"/>
          </a:p>
          <a:p>
            <a:pPr marL="285750" indent="-285750">
              <a:lnSpc>
                <a:spcPct val="150000"/>
              </a:lnSpc>
              <a:buFont typeface="Wingdings" panose="05000000000000000000" pitchFamily="2" charset="2"/>
              <a:buChar char="q"/>
            </a:pPr>
            <a:r>
              <a:rPr lang="en-GB" dirty="0" err="1"/>
              <a:t>DoodleSpell</a:t>
            </a:r>
            <a:endParaRPr lang="en-GB" dirty="0"/>
          </a:p>
          <a:p>
            <a:pPr marL="285750" indent="-285750">
              <a:lnSpc>
                <a:spcPct val="150000"/>
              </a:lnSpc>
              <a:buFont typeface="Wingdings" panose="05000000000000000000" pitchFamily="2" charset="2"/>
              <a:buChar char="q"/>
            </a:pPr>
            <a:r>
              <a:rPr lang="en-GB" dirty="0" err="1"/>
              <a:t>DoodleTimes</a:t>
            </a:r>
            <a:r>
              <a:rPr lang="en-GB" dirty="0"/>
              <a:t> </a:t>
            </a:r>
          </a:p>
          <a:p>
            <a:endParaRPr lang="en-GB" dirty="0"/>
          </a:p>
        </p:txBody>
      </p:sp>
      <p:pic>
        <p:nvPicPr>
          <p:cNvPr id="7" name="Picture 6">
            <a:extLst>
              <a:ext uri="{FF2B5EF4-FFF2-40B4-BE49-F238E27FC236}">
                <a16:creationId xmlns:a16="http://schemas.microsoft.com/office/drawing/2014/main" id="{B8712EFD-85E6-4F67-851E-EC509B1DF2D6}"/>
              </a:ext>
            </a:extLst>
          </p:cNvPr>
          <p:cNvPicPr>
            <a:picLocks noChangeAspect="1"/>
          </p:cNvPicPr>
          <p:nvPr/>
        </p:nvPicPr>
        <p:blipFill>
          <a:blip r:embed="rId3"/>
          <a:stretch>
            <a:fillRect/>
          </a:stretch>
        </p:blipFill>
        <p:spPr>
          <a:xfrm>
            <a:off x="2796466" y="3429000"/>
            <a:ext cx="8673483" cy="2939147"/>
          </a:xfrm>
          <a:prstGeom prst="rect">
            <a:avLst/>
          </a:prstGeom>
        </p:spPr>
      </p:pic>
    </p:spTree>
    <p:extLst>
      <p:ext uri="{BB962C8B-B14F-4D97-AF65-F5344CB8AC3E}">
        <p14:creationId xmlns:p14="http://schemas.microsoft.com/office/powerpoint/2010/main" val="3051536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3C48B-4579-4638-A6C5-09EF59B39FBC}"/>
              </a:ext>
            </a:extLst>
          </p:cNvPr>
          <p:cNvSpPr>
            <a:spLocks noGrp="1"/>
          </p:cNvSpPr>
          <p:nvPr>
            <p:ph type="title"/>
          </p:nvPr>
        </p:nvSpPr>
        <p:spPr>
          <a:xfrm>
            <a:off x="5649039" y="1319158"/>
            <a:ext cx="6380322" cy="607296"/>
          </a:xfrm>
        </p:spPr>
        <p:txBody>
          <a:bodyPr>
            <a:normAutofit fontScale="90000"/>
          </a:bodyPr>
          <a:lstStyle/>
          <a:p>
            <a:r>
              <a:rPr lang="en-GB" dirty="0"/>
              <a:t>How does it work? </a:t>
            </a:r>
          </a:p>
        </p:txBody>
      </p:sp>
      <p:pic>
        <p:nvPicPr>
          <p:cNvPr id="4" name="Picture 3">
            <a:extLst>
              <a:ext uri="{FF2B5EF4-FFF2-40B4-BE49-F238E27FC236}">
                <a16:creationId xmlns:a16="http://schemas.microsoft.com/office/drawing/2014/main" id="{B31DCA17-EFE9-4C2D-AA3B-6654A0FB5BFB}"/>
              </a:ext>
            </a:extLst>
          </p:cNvPr>
          <p:cNvPicPr>
            <a:picLocks noChangeAspect="1"/>
          </p:cNvPicPr>
          <p:nvPr/>
        </p:nvPicPr>
        <p:blipFill rotWithShape="1">
          <a:blip r:embed="rId2"/>
          <a:srcRect t="20939" b="27419"/>
          <a:stretch/>
        </p:blipFill>
        <p:spPr>
          <a:xfrm>
            <a:off x="9129205" y="103298"/>
            <a:ext cx="2775870" cy="1014675"/>
          </a:xfrm>
          <a:prstGeom prst="rect">
            <a:avLst/>
          </a:prstGeom>
        </p:spPr>
      </p:pic>
      <p:pic>
        <p:nvPicPr>
          <p:cNvPr id="5" name="Picture 4">
            <a:extLst>
              <a:ext uri="{FF2B5EF4-FFF2-40B4-BE49-F238E27FC236}">
                <a16:creationId xmlns:a16="http://schemas.microsoft.com/office/drawing/2014/main" id="{2E714857-9BF6-4EF6-8F02-E64B15865408}"/>
              </a:ext>
            </a:extLst>
          </p:cNvPr>
          <p:cNvPicPr>
            <a:picLocks noChangeAspect="1"/>
          </p:cNvPicPr>
          <p:nvPr/>
        </p:nvPicPr>
        <p:blipFill>
          <a:blip r:embed="rId3"/>
          <a:stretch>
            <a:fillRect/>
          </a:stretch>
        </p:blipFill>
        <p:spPr>
          <a:xfrm>
            <a:off x="162639" y="196618"/>
            <a:ext cx="5181718" cy="6519989"/>
          </a:xfrm>
          <a:prstGeom prst="rect">
            <a:avLst/>
          </a:prstGeom>
        </p:spPr>
      </p:pic>
      <p:sp>
        <p:nvSpPr>
          <p:cNvPr id="6" name="TextBox 5">
            <a:extLst>
              <a:ext uri="{FF2B5EF4-FFF2-40B4-BE49-F238E27FC236}">
                <a16:creationId xmlns:a16="http://schemas.microsoft.com/office/drawing/2014/main" id="{5BDA170A-51BD-46A7-8CA6-D5DEE36C4C1A}"/>
              </a:ext>
            </a:extLst>
          </p:cNvPr>
          <p:cNvSpPr txBox="1"/>
          <p:nvPr/>
        </p:nvSpPr>
        <p:spPr>
          <a:xfrm>
            <a:off x="5649039" y="2263806"/>
            <a:ext cx="6380322" cy="4108817"/>
          </a:xfrm>
          <a:prstGeom prst="rect">
            <a:avLst/>
          </a:prstGeom>
          <a:noFill/>
        </p:spPr>
        <p:txBody>
          <a:bodyPr wrap="square" rtlCol="0">
            <a:spAutoFit/>
          </a:bodyPr>
          <a:lstStyle/>
          <a:p>
            <a:pPr>
              <a:lnSpc>
                <a:spcPct val="150000"/>
              </a:lnSpc>
            </a:pPr>
            <a:r>
              <a:rPr lang="en-GB" dirty="0"/>
              <a:t>Doodle can be used offline and on tablets, phones, laptops and desktops, letting children </a:t>
            </a:r>
            <a:r>
              <a:rPr lang="en-GB" b="1" dirty="0"/>
              <a:t>learn anytime, anywhere</a:t>
            </a:r>
            <a:r>
              <a:rPr lang="en-GB" dirty="0"/>
              <a:t>! </a:t>
            </a:r>
          </a:p>
          <a:p>
            <a:pPr>
              <a:lnSpc>
                <a:spcPct val="150000"/>
              </a:lnSpc>
            </a:pPr>
            <a:r>
              <a:rPr lang="en-GB" dirty="0"/>
              <a:t>And, because Doodle is tailored to each child’s needs, they’re able to </a:t>
            </a:r>
            <a:r>
              <a:rPr lang="en-GB" b="1" dirty="0"/>
              <a:t>complete work independently</a:t>
            </a:r>
            <a:r>
              <a:rPr lang="en-GB" dirty="0"/>
              <a:t>, making it an ideal homework tool. </a:t>
            </a:r>
          </a:p>
          <a:p>
            <a:pPr>
              <a:lnSpc>
                <a:spcPct val="150000"/>
              </a:lnSpc>
            </a:pPr>
            <a:endParaRPr lang="en-GB" dirty="0"/>
          </a:p>
          <a:p>
            <a:pPr>
              <a:lnSpc>
                <a:spcPct val="150000"/>
              </a:lnSpc>
            </a:pPr>
            <a:r>
              <a:rPr lang="en-GB" dirty="0"/>
              <a:t>Teachers can </a:t>
            </a:r>
            <a:r>
              <a:rPr lang="en-GB" b="1" dirty="0"/>
              <a:t>create custom questions</a:t>
            </a:r>
            <a:r>
              <a:rPr lang="en-GB" dirty="0"/>
              <a:t> and </a:t>
            </a:r>
            <a:r>
              <a:rPr lang="en-GB" b="1" dirty="0"/>
              <a:t>easily upload their own content</a:t>
            </a:r>
            <a:r>
              <a:rPr lang="en-GB" dirty="0"/>
              <a:t>, such as spelling lists, for Doodle to transform into fun sets of exercises!</a:t>
            </a:r>
          </a:p>
          <a:p>
            <a:endParaRPr lang="en-GB" dirty="0"/>
          </a:p>
        </p:txBody>
      </p:sp>
    </p:spTree>
    <p:extLst>
      <p:ext uri="{BB962C8B-B14F-4D97-AF65-F5344CB8AC3E}">
        <p14:creationId xmlns:p14="http://schemas.microsoft.com/office/powerpoint/2010/main" val="213105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13122-0301-44D8-9359-543DAF382AB7}"/>
              </a:ext>
            </a:extLst>
          </p:cNvPr>
          <p:cNvSpPr>
            <a:spLocks noGrp="1"/>
          </p:cNvSpPr>
          <p:nvPr>
            <p:ph type="title"/>
          </p:nvPr>
        </p:nvSpPr>
        <p:spPr>
          <a:xfrm>
            <a:off x="251416" y="156824"/>
            <a:ext cx="5501314" cy="606656"/>
          </a:xfrm>
        </p:spPr>
        <p:txBody>
          <a:bodyPr>
            <a:normAutofit fontScale="90000"/>
          </a:bodyPr>
          <a:lstStyle/>
          <a:p>
            <a:r>
              <a:rPr lang="en-GB" dirty="0"/>
              <a:t>Why doodle learning? </a:t>
            </a:r>
          </a:p>
        </p:txBody>
      </p:sp>
      <p:sp>
        <p:nvSpPr>
          <p:cNvPr id="3" name="Content Placeholder 2">
            <a:extLst>
              <a:ext uri="{FF2B5EF4-FFF2-40B4-BE49-F238E27FC236}">
                <a16:creationId xmlns:a16="http://schemas.microsoft.com/office/drawing/2014/main" id="{010E5EB5-9415-4EF1-A095-64FD4F3ED3BB}"/>
              </a:ext>
            </a:extLst>
          </p:cNvPr>
          <p:cNvSpPr>
            <a:spLocks noGrp="1"/>
          </p:cNvSpPr>
          <p:nvPr>
            <p:ph idx="1"/>
          </p:nvPr>
        </p:nvSpPr>
        <p:spPr>
          <a:xfrm>
            <a:off x="251415" y="887767"/>
            <a:ext cx="11653539" cy="5903650"/>
          </a:xfrm>
        </p:spPr>
        <p:txBody>
          <a:bodyPr>
            <a:normAutofit/>
          </a:bodyPr>
          <a:lstStyle/>
          <a:p>
            <a:pPr marL="0" indent="0">
              <a:lnSpc>
                <a:spcPct val="110000"/>
              </a:lnSpc>
              <a:buNone/>
            </a:pPr>
            <a:r>
              <a:rPr lang="en-GB" b="1" dirty="0"/>
              <a:t>Engaging questions</a:t>
            </a:r>
          </a:p>
          <a:p>
            <a:pPr marL="0" indent="0">
              <a:lnSpc>
                <a:spcPct val="110000"/>
              </a:lnSpc>
              <a:buNone/>
            </a:pPr>
            <a:r>
              <a:rPr lang="en-GB" dirty="0"/>
              <a:t>From measuring angles with a protractor to tracing letters, all of Doodle’s exercises are fully-interactive, ensuring that learning is always fresh and engaging</a:t>
            </a:r>
          </a:p>
          <a:p>
            <a:pPr marL="0" indent="0">
              <a:lnSpc>
                <a:spcPct val="110000"/>
              </a:lnSpc>
              <a:buNone/>
            </a:pPr>
            <a:endParaRPr lang="en-GB" dirty="0"/>
          </a:p>
          <a:p>
            <a:pPr marL="0" indent="0">
              <a:lnSpc>
                <a:spcPct val="110000"/>
              </a:lnSpc>
              <a:buNone/>
            </a:pPr>
            <a:r>
              <a:rPr lang="en-GB" b="1" dirty="0"/>
              <a:t>Interactive explanations</a:t>
            </a:r>
          </a:p>
          <a:p>
            <a:pPr marL="0" indent="0">
              <a:lnSpc>
                <a:spcPct val="110000"/>
              </a:lnSpc>
              <a:buNone/>
            </a:pPr>
            <a:r>
              <a:rPr lang="en-GB" dirty="0"/>
              <a:t>Children learn best by doing; that’s why Doodle’s questions are accompanied by short hands-on summaries rather than lengthy descriptions</a:t>
            </a:r>
          </a:p>
          <a:p>
            <a:pPr marL="0" indent="0">
              <a:lnSpc>
                <a:spcPct val="110000"/>
              </a:lnSpc>
              <a:buNone/>
            </a:pPr>
            <a:endParaRPr lang="en-GB" dirty="0"/>
          </a:p>
          <a:p>
            <a:pPr marL="0" indent="0">
              <a:lnSpc>
                <a:spcPct val="110000"/>
              </a:lnSpc>
              <a:buNone/>
            </a:pPr>
            <a:r>
              <a:rPr lang="en-GB" b="1" dirty="0"/>
              <a:t>A reward system unlike any other</a:t>
            </a:r>
          </a:p>
          <a:p>
            <a:pPr marL="0" indent="0">
              <a:lnSpc>
                <a:spcPct val="110000"/>
              </a:lnSpc>
              <a:buNone/>
            </a:pPr>
            <a:r>
              <a:rPr lang="en-GB" dirty="0"/>
              <a:t>By rewarding effort over ability, Doodle encourages even the least confident and disengaged learners to keep up their hard work</a:t>
            </a:r>
          </a:p>
          <a:p>
            <a:pPr marL="0" indent="0">
              <a:lnSpc>
                <a:spcPct val="110000"/>
              </a:lnSpc>
              <a:buNone/>
            </a:pPr>
            <a:endParaRPr lang="en-GB" dirty="0"/>
          </a:p>
          <a:p>
            <a:pPr marL="0" indent="0">
              <a:lnSpc>
                <a:spcPct val="110000"/>
              </a:lnSpc>
              <a:buNone/>
            </a:pPr>
            <a:r>
              <a:rPr lang="en-GB" b="1" dirty="0"/>
              <a:t>Fun features</a:t>
            </a:r>
          </a:p>
          <a:p>
            <a:pPr marL="0" indent="0">
              <a:lnSpc>
                <a:spcPct val="110000"/>
              </a:lnSpc>
              <a:buNone/>
            </a:pPr>
            <a:r>
              <a:rPr lang="en-GB" dirty="0"/>
              <a:t>With in-app badges, educational games and virtual rewards to enjoy, Doodle encourages daily practice and boosts each child’s confidence a little every day</a:t>
            </a:r>
          </a:p>
        </p:txBody>
      </p:sp>
      <p:pic>
        <p:nvPicPr>
          <p:cNvPr id="4" name="Picture 3">
            <a:extLst>
              <a:ext uri="{FF2B5EF4-FFF2-40B4-BE49-F238E27FC236}">
                <a16:creationId xmlns:a16="http://schemas.microsoft.com/office/drawing/2014/main" id="{E3AED9AF-7183-40EB-8A38-2953FDAA9C30}"/>
              </a:ext>
            </a:extLst>
          </p:cNvPr>
          <p:cNvPicPr>
            <a:picLocks noChangeAspect="1"/>
          </p:cNvPicPr>
          <p:nvPr/>
        </p:nvPicPr>
        <p:blipFill rotWithShape="1">
          <a:blip r:embed="rId2"/>
          <a:srcRect t="20939" b="27419"/>
          <a:stretch/>
        </p:blipFill>
        <p:spPr>
          <a:xfrm>
            <a:off x="9244615" y="0"/>
            <a:ext cx="2775870" cy="1014675"/>
          </a:xfrm>
          <a:prstGeom prst="rect">
            <a:avLst/>
          </a:prstGeom>
        </p:spPr>
      </p:pic>
    </p:spTree>
    <p:extLst>
      <p:ext uri="{BB962C8B-B14F-4D97-AF65-F5344CB8AC3E}">
        <p14:creationId xmlns:p14="http://schemas.microsoft.com/office/powerpoint/2010/main" val="2814182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0C0CB-ADD3-4837-80D0-A0CDF9A15C24}"/>
              </a:ext>
            </a:extLst>
          </p:cNvPr>
          <p:cNvSpPr>
            <a:spLocks noGrp="1"/>
          </p:cNvSpPr>
          <p:nvPr>
            <p:ph type="title"/>
          </p:nvPr>
        </p:nvSpPr>
        <p:spPr>
          <a:xfrm>
            <a:off x="286926" y="272233"/>
            <a:ext cx="4808856" cy="615533"/>
          </a:xfrm>
        </p:spPr>
        <p:txBody>
          <a:bodyPr>
            <a:normAutofit fontScale="90000"/>
          </a:bodyPr>
          <a:lstStyle/>
          <a:p>
            <a:r>
              <a:rPr lang="en-GB" dirty="0"/>
              <a:t>What others say? </a:t>
            </a:r>
          </a:p>
        </p:txBody>
      </p:sp>
      <p:pic>
        <p:nvPicPr>
          <p:cNvPr id="4" name="Picture 3">
            <a:extLst>
              <a:ext uri="{FF2B5EF4-FFF2-40B4-BE49-F238E27FC236}">
                <a16:creationId xmlns:a16="http://schemas.microsoft.com/office/drawing/2014/main" id="{0B8CDE94-D075-4960-BFCD-6EBB0B98EBDF}"/>
              </a:ext>
            </a:extLst>
          </p:cNvPr>
          <p:cNvPicPr>
            <a:picLocks noChangeAspect="1"/>
          </p:cNvPicPr>
          <p:nvPr/>
        </p:nvPicPr>
        <p:blipFill rotWithShape="1">
          <a:blip r:embed="rId2"/>
          <a:srcRect t="20939" b="27419"/>
          <a:stretch/>
        </p:blipFill>
        <p:spPr>
          <a:xfrm>
            <a:off x="9031786" y="78193"/>
            <a:ext cx="2873288" cy="1050284"/>
          </a:xfrm>
          <a:prstGeom prst="rect">
            <a:avLst/>
          </a:prstGeom>
        </p:spPr>
      </p:pic>
      <p:sp>
        <p:nvSpPr>
          <p:cNvPr id="7" name="Content Placeholder 6">
            <a:extLst>
              <a:ext uri="{FF2B5EF4-FFF2-40B4-BE49-F238E27FC236}">
                <a16:creationId xmlns:a16="http://schemas.microsoft.com/office/drawing/2014/main" id="{4711DBA5-E812-4BA4-9B91-9F958E9B0229}"/>
              </a:ext>
            </a:extLst>
          </p:cNvPr>
          <p:cNvSpPr>
            <a:spLocks noGrp="1"/>
          </p:cNvSpPr>
          <p:nvPr>
            <p:ph idx="1"/>
          </p:nvPr>
        </p:nvSpPr>
        <p:spPr>
          <a:xfrm rot="21107790">
            <a:off x="346956" y="1672811"/>
            <a:ext cx="7729728" cy="1395723"/>
          </a:xfrm>
          <a:solidFill>
            <a:schemeClr val="accent5">
              <a:lumMod val="40000"/>
              <a:lumOff val="60000"/>
            </a:schemeClr>
          </a:solidFill>
          <a:ln>
            <a:solidFill>
              <a:schemeClr val="tx1"/>
            </a:solidFill>
          </a:ln>
        </p:spPr>
        <p:txBody>
          <a:bodyPr/>
          <a:lstStyle/>
          <a:p>
            <a:pPr marL="0" indent="0">
              <a:buNone/>
            </a:pPr>
            <a:r>
              <a:rPr lang="en-GB" b="1" dirty="0"/>
              <a:t>“We have found it particularly useful for children who lack confidence as they can work at their own pace. As it is a personalised resource, all children can make progress independently.”</a:t>
            </a:r>
          </a:p>
          <a:p>
            <a:pPr marL="0" indent="0">
              <a:buNone/>
            </a:pPr>
            <a:r>
              <a:rPr lang="en-GB" b="1" dirty="0"/>
              <a:t>	</a:t>
            </a:r>
            <a:r>
              <a:rPr lang="en-GB" i="1" dirty="0"/>
              <a:t>Liz, Maths Lead, Newbridge Primary School</a:t>
            </a:r>
          </a:p>
        </p:txBody>
      </p:sp>
      <p:sp>
        <p:nvSpPr>
          <p:cNvPr id="8" name="Rectangle 7">
            <a:extLst>
              <a:ext uri="{FF2B5EF4-FFF2-40B4-BE49-F238E27FC236}">
                <a16:creationId xmlns:a16="http://schemas.microsoft.com/office/drawing/2014/main" id="{ACF83BA5-06D3-4980-95B4-416D3E969EEC}"/>
              </a:ext>
            </a:extLst>
          </p:cNvPr>
          <p:cNvSpPr/>
          <p:nvPr/>
        </p:nvSpPr>
        <p:spPr>
          <a:xfrm rot="518559">
            <a:off x="5983786" y="3485785"/>
            <a:ext cx="6096000" cy="1200329"/>
          </a:xfrm>
          <a:prstGeom prst="rect">
            <a:avLst/>
          </a:prstGeom>
          <a:solidFill>
            <a:schemeClr val="accent6">
              <a:lumMod val="40000"/>
              <a:lumOff val="60000"/>
            </a:schemeClr>
          </a:solidFill>
          <a:ln>
            <a:solidFill>
              <a:schemeClr val="tx1"/>
            </a:solidFill>
          </a:ln>
        </p:spPr>
        <p:txBody>
          <a:bodyPr>
            <a:spAutoFit/>
          </a:bodyPr>
          <a:lstStyle/>
          <a:p>
            <a:r>
              <a:rPr lang="en-GB" b="1" dirty="0">
                <a:solidFill>
                  <a:srgbClr val="331800"/>
                </a:solidFill>
                <a:latin typeface="Nunito Sans"/>
              </a:rPr>
              <a:t>“Children are becoming independent learners. The fact that Doodle is tailored to each child's ability really works well and gives them confidence to use it by themselves.”</a:t>
            </a:r>
          </a:p>
          <a:p>
            <a:pPr algn="ctr"/>
            <a:r>
              <a:rPr lang="en-GB" b="1" dirty="0">
                <a:solidFill>
                  <a:srgbClr val="222222"/>
                </a:solidFill>
                <a:latin typeface="Nunito Sans"/>
              </a:rPr>
              <a:t>		</a:t>
            </a:r>
            <a:r>
              <a:rPr lang="en-GB" i="1" dirty="0">
                <a:solidFill>
                  <a:srgbClr val="222222"/>
                </a:solidFill>
                <a:latin typeface="Nunito Sans"/>
              </a:rPr>
              <a:t>Eva, Year 3 Lead, Brookfield Primary Academy</a:t>
            </a:r>
            <a:endParaRPr lang="en-GB" i="1" dirty="0">
              <a:solidFill>
                <a:srgbClr val="222222"/>
              </a:solidFill>
              <a:effectLst/>
              <a:latin typeface="Nunito Sans"/>
            </a:endParaRPr>
          </a:p>
        </p:txBody>
      </p:sp>
      <p:sp>
        <p:nvSpPr>
          <p:cNvPr id="9" name="Rectangle 8">
            <a:extLst>
              <a:ext uri="{FF2B5EF4-FFF2-40B4-BE49-F238E27FC236}">
                <a16:creationId xmlns:a16="http://schemas.microsoft.com/office/drawing/2014/main" id="{651D924E-143C-42A5-8ED4-02F7EAA31517}"/>
              </a:ext>
            </a:extLst>
          </p:cNvPr>
          <p:cNvSpPr/>
          <p:nvPr/>
        </p:nvSpPr>
        <p:spPr>
          <a:xfrm rot="21311089">
            <a:off x="819707" y="5178487"/>
            <a:ext cx="6096000" cy="923330"/>
          </a:xfrm>
          <a:prstGeom prst="rect">
            <a:avLst/>
          </a:prstGeom>
          <a:solidFill>
            <a:schemeClr val="accent1">
              <a:lumMod val="60000"/>
              <a:lumOff val="40000"/>
            </a:schemeClr>
          </a:solidFill>
          <a:ln>
            <a:solidFill>
              <a:schemeClr val="tx1"/>
            </a:solidFill>
          </a:ln>
        </p:spPr>
        <p:txBody>
          <a:bodyPr>
            <a:spAutoFit/>
          </a:bodyPr>
          <a:lstStyle/>
          <a:p>
            <a:pPr algn="ctr"/>
            <a:r>
              <a:rPr lang="en-GB" b="1" dirty="0">
                <a:solidFill>
                  <a:srgbClr val="331800"/>
                </a:solidFill>
                <a:latin typeface="Nunito Sans"/>
              </a:rPr>
              <a:t>“The students that use Doodle regularly [have] demonstrated less learning loss over holidays and better retention overall.”</a:t>
            </a:r>
          </a:p>
          <a:p>
            <a:pPr algn="ctr"/>
            <a:r>
              <a:rPr lang="en-GB" i="1" dirty="0">
                <a:solidFill>
                  <a:srgbClr val="222222"/>
                </a:solidFill>
                <a:latin typeface="Nunito Sans"/>
              </a:rPr>
              <a:t>Melanie, headteacher, </a:t>
            </a:r>
            <a:r>
              <a:rPr lang="en-GB" i="1" dirty="0" err="1">
                <a:solidFill>
                  <a:srgbClr val="222222"/>
                </a:solidFill>
                <a:latin typeface="Nunito Sans"/>
              </a:rPr>
              <a:t>Coworth</a:t>
            </a:r>
            <a:r>
              <a:rPr lang="en-GB" i="1" dirty="0">
                <a:solidFill>
                  <a:srgbClr val="222222"/>
                </a:solidFill>
                <a:latin typeface="Nunito Sans"/>
              </a:rPr>
              <a:t> </a:t>
            </a:r>
            <a:r>
              <a:rPr lang="en-GB" i="1" dirty="0" err="1">
                <a:solidFill>
                  <a:srgbClr val="222222"/>
                </a:solidFill>
                <a:latin typeface="Nunito Sans"/>
              </a:rPr>
              <a:t>Flexlands</a:t>
            </a:r>
            <a:r>
              <a:rPr lang="en-GB" i="1" dirty="0">
                <a:solidFill>
                  <a:srgbClr val="222222"/>
                </a:solidFill>
                <a:latin typeface="Nunito Sans"/>
              </a:rPr>
              <a:t> Prep School</a:t>
            </a:r>
            <a:endParaRPr lang="en-GB" i="1" dirty="0">
              <a:solidFill>
                <a:srgbClr val="222222"/>
              </a:solidFill>
              <a:effectLst/>
              <a:latin typeface="Nunito Sans"/>
            </a:endParaRPr>
          </a:p>
        </p:txBody>
      </p:sp>
    </p:spTree>
    <p:extLst>
      <p:ext uri="{BB962C8B-B14F-4D97-AF65-F5344CB8AC3E}">
        <p14:creationId xmlns:p14="http://schemas.microsoft.com/office/powerpoint/2010/main" val="3946671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7A9AF-0197-4E19-A0E1-B7A57D80628D}"/>
              </a:ext>
            </a:extLst>
          </p:cNvPr>
          <p:cNvSpPr>
            <a:spLocks noGrp="1"/>
          </p:cNvSpPr>
          <p:nvPr>
            <p:ph type="title"/>
          </p:nvPr>
        </p:nvSpPr>
        <p:spPr>
          <a:xfrm>
            <a:off x="553256" y="272234"/>
            <a:ext cx="7729728" cy="1188720"/>
          </a:xfrm>
        </p:spPr>
        <p:txBody>
          <a:bodyPr/>
          <a:lstStyle/>
          <a:p>
            <a:r>
              <a:rPr lang="en-GB" dirty="0"/>
              <a:t>Outcomes – findings from studies using doodle learning</a:t>
            </a:r>
          </a:p>
        </p:txBody>
      </p:sp>
      <p:sp>
        <p:nvSpPr>
          <p:cNvPr id="3" name="Content Placeholder 2">
            <a:extLst>
              <a:ext uri="{FF2B5EF4-FFF2-40B4-BE49-F238E27FC236}">
                <a16:creationId xmlns:a16="http://schemas.microsoft.com/office/drawing/2014/main" id="{C9AC72FA-7A0E-483F-843A-797976D20635}"/>
              </a:ext>
            </a:extLst>
          </p:cNvPr>
          <p:cNvSpPr>
            <a:spLocks noGrp="1"/>
          </p:cNvSpPr>
          <p:nvPr>
            <p:ph idx="1"/>
          </p:nvPr>
        </p:nvSpPr>
        <p:spPr>
          <a:xfrm>
            <a:off x="142043" y="1638311"/>
            <a:ext cx="11878442" cy="4842388"/>
          </a:xfrm>
        </p:spPr>
        <p:txBody>
          <a:bodyPr>
            <a:normAutofit/>
          </a:bodyPr>
          <a:lstStyle/>
          <a:p>
            <a:pPr marL="0" indent="0" fontAlgn="base">
              <a:lnSpc>
                <a:spcPct val="150000"/>
              </a:lnSpc>
              <a:buNone/>
            </a:pPr>
            <a:r>
              <a:rPr lang="en-GB" b="1" u="sng" dirty="0" err="1"/>
              <a:t>DoodleMaths</a:t>
            </a:r>
            <a:endParaRPr lang="en-GB" b="1" u="sng" dirty="0"/>
          </a:p>
          <a:p>
            <a:pPr fontAlgn="base">
              <a:lnSpc>
                <a:spcPct val="150000"/>
              </a:lnSpc>
            </a:pPr>
            <a:r>
              <a:rPr lang="en-GB" dirty="0"/>
              <a:t>Earning 7 stars a day resulted in an average increase of 1.3 </a:t>
            </a:r>
            <a:r>
              <a:rPr lang="en-GB" dirty="0" err="1"/>
              <a:t>DoodleAge</a:t>
            </a:r>
            <a:r>
              <a:rPr lang="en-GB" dirty="0"/>
              <a:t> a year</a:t>
            </a:r>
          </a:p>
          <a:p>
            <a:pPr fontAlgn="base">
              <a:lnSpc>
                <a:spcPct val="150000"/>
              </a:lnSpc>
            </a:pPr>
            <a:r>
              <a:rPr lang="en-GB" dirty="0"/>
              <a:t>Earning 24 stars a day resulted in an average increase of 2.6 </a:t>
            </a:r>
            <a:r>
              <a:rPr lang="en-GB" dirty="0" err="1"/>
              <a:t>DoodleAge</a:t>
            </a:r>
            <a:r>
              <a:rPr lang="en-GB" dirty="0"/>
              <a:t> a year</a:t>
            </a:r>
          </a:p>
          <a:p>
            <a:pPr fontAlgn="base">
              <a:lnSpc>
                <a:spcPct val="150000"/>
              </a:lnSpc>
            </a:pPr>
            <a:r>
              <a:rPr lang="en-GB" dirty="0"/>
              <a:t>The more stars a child earns in </a:t>
            </a:r>
            <a:r>
              <a:rPr lang="en-GB" dirty="0" err="1"/>
              <a:t>DoodleMaths</a:t>
            </a:r>
            <a:r>
              <a:rPr lang="en-GB" dirty="0"/>
              <a:t> a day, the faster they progress</a:t>
            </a:r>
          </a:p>
          <a:p>
            <a:pPr fontAlgn="base">
              <a:lnSpc>
                <a:spcPct val="150000"/>
              </a:lnSpc>
            </a:pPr>
            <a:endParaRPr lang="en-GB" dirty="0"/>
          </a:p>
          <a:p>
            <a:pPr marL="0" indent="0" fontAlgn="base">
              <a:lnSpc>
                <a:spcPct val="150000"/>
              </a:lnSpc>
              <a:buNone/>
            </a:pPr>
            <a:r>
              <a:rPr lang="en-GB" b="1" u="sng" dirty="0" err="1"/>
              <a:t>DoodleEnglish</a:t>
            </a:r>
            <a:endParaRPr lang="en-GB" b="1" u="sng" dirty="0"/>
          </a:p>
          <a:p>
            <a:pPr>
              <a:lnSpc>
                <a:spcPct val="150000"/>
              </a:lnSpc>
            </a:pPr>
            <a:r>
              <a:rPr lang="en-GB" dirty="0"/>
              <a:t>Daily Doodling really does lead to great things. Earning 5 stars a day resulted in an average </a:t>
            </a:r>
            <a:r>
              <a:rPr lang="en-GB" dirty="0" err="1"/>
              <a:t>DoodleAge</a:t>
            </a:r>
            <a:r>
              <a:rPr lang="en-GB" dirty="0"/>
              <a:t> increase of 1 year and 8 months across a 12-month period, increasing to 2 years and 3 months when earning 10 stars per day.</a:t>
            </a:r>
          </a:p>
          <a:p>
            <a:pPr>
              <a:lnSpc>
                <a:spcPct val="150000"/>
              </a:lnSpc>
            </a:pPr>
            <a:r>
              <a:rPr lang="en-GB" dirty="0"/>
              <a:t>Therefore, where </a:t>
            </a:r>
            <a:r>
              <a:rPr lang="en-GB" dirty="0" err="1"/>
              <a:t>DoodleEnglish</a:t>
            </a:r>
            <a:r>
              <a:rPr lang="en-GB" dirty="0"/>
              <a:t> is used ‘little and often’, academic progression is not only ensured, but also accelerated!</a:t>
            </a:r>
          </a:p>
          <a:p>
            <a:pPr marL="0" indent="0" fontAlgn="base">
              <a:lnSpc>
                <a:spcPct val="150000"/>
              </a:lnSpc>
              <a:buNone/>
            </a:pPr>
            <a:endParaRPr lang="en-GB" dirty="0"/>
          </a:p>
          <a:p>
            <a:pPr>
              <a:lnSpc>
                <a:spcPct val="150000"/>
              </a:lnSpc>
            </a:pPr>
            <a:endParaRPr lang="en-GB" dirty="0"/>
          </a:p>
        </p:txBody>
      </p:sp>
      <p:pic>
        <p:nvPicPr>
          <p:cNvPr id="4" name="Picture 3">
            <a:extLst>
              <a:ext uri="{FF2B5EF4-FFF2-40B4-BE49-F238E27FC236}">
                <a16:creationId xmlns:a16="http://schemas.microsoft.com/office/drawing/2014/main" id="{BE9AAE81-60E7-482C-9102-DD39CD9F6E28}"/>
              </a:ext>
            </a:extLst>
          </p:cNvPr>
          <p:cNvPicPr>
            <a:picLocks noChangeAspect="1"/>
          </p:cNvPicPr>
          <p:nvPr/>
        </p:nvPicPr>
        <p:blipFill rotWithShape="1">
          <a:blip r:embed="rId2"/>
          <a:srcRect t="20939" b="27419"/>
          <a:stretch/>
        </p:blipFill>
        <p:spPr>
          <a:xfrm>
            <a:off x="9244615" y="0"/>
            <a:ext cx="2775870" cy="1014675"/>
          </a:xfrm>
          <a:prstGeom prst="rect">
            <a:avLst/>
          </a:prstGeom>
        </p:spPr>
      </p:pic>
      <p:pic>
        <p:nvPicPr>
          <p:cNvPr id="5" name="Picture 4">
            <a:extLst>
              <a:ext uri="{FF2B5EF4-FFF2-40B4-BE49-F238E27FC236}">
                <a16:creationId xmlns:a16="http://schemas.microsoft.com/office/drawing/2014/main" id="{E4FA54B8-43BC-4EC2-91DB-9F928D2F358B}"/>
              </a:ext>
            </a:extLst>
          </p:cNvPr>
          <p:cNvPicPr>
            <a:picLocks noChangeAspect="1"/>
          </p:cNvPicPr>
          <p:nvPr/>
        </p:nvPicPr>
        <p:blipFill>
          <a:blip r:embed="rId3"/>
          <a:stretch>
            <a:fillRect/>
          </a:stretch>
        </p:blipFill>
        <p:spPr>
          <a:xfrm>
            <a:off x="8282984" y="1899258"/>
            <a:ext cx="3777346" cy="2160247"/>
          </a:xfrm>
          <a:prstGeom prst="rect">
            <a:avLst/>
          </a:prstGeom>
        </p:spPr>
      </p:pic>
    </p:spTree>
    <p:extLst>
      <p:ext uri="{BB962C8B-B14F-4D97-AF65-F5344CB8AC3E}">
        <p14:creationId xmlns:p14="http://schemas.microsoft.com/office/powerpoint/2010/main" val="2074488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B76D4-3569-4009-A3D5-CC12B2AD645C}"/>
              </a:ext>
            </a:extLst>
          </p:cNvPr>
          <p:cNvSpPr>
            <a:spLocks noGrp="1"/>
          </p:cNvSpPr>
          <p:nvPr>
            <p:ph type="title"/>
          </p:nvPr>
        </p:nvSpPr>
        <p:spPr>
          <a:xfrm>
            <a:off x="349070" y="236724"/>
            <a:ext cx="6613116" cy="748697"/>
          </a:xfrm>
        </p:spPr>
        <p:txBody>
          <a:bodyPr>
            <a:normAutofit fontScale="90000"/>
          </a:bodyPr>
          <a:lstStyle/>
          <a:p>
            <a:r>
              <a:rPr lang="en-GB" dirty="0"/>
              <a:t>How to use Doodle learning </a:t>
            </a:r>
          </a:p>
        </p:txBody>
      </p:sp>
      <p:pic>
        <p:nvPicPr>
          <p:cNvPr id="4" name="Picture 3">
            <a:extLst>
              <a:ext uri="{FF2B5EF4-FFF2-40B4-BE49-F238E27FC236}">
                <a16:creationId xmlns:a16="http://schemas.microsoft.com/office/drawing/2014/main" id="{45914B39-DA38-4C1A-B241-1BBF272E0136}"/>
              </a:ext>
            </a:extLst>
          </p:cNvPr>
          <p:cNvPicPr>
            <a:picLocks noChangeAspect="1"/>
          </p:cNvPicPr>
          <p:nvPr/>
        </p:nvPicPr>
        <p:blipFill rotWithShape="1">
          <a:blip r:embed="rId2"/>
          <a:srcRect t="20939" b="27419"/>
          <a:stretch/>
        </p:blipFill>
        <p:spPr>
          <a:xfrm>
            <a:off x="9067060" y="142043"/>
            <a:ext cx="2775870" cy="1014675"/>
          </a:xfrm>
          <a:prstGeom prst="rect">
            <a:avLst/>
          </a:prstGeom>
        </p:spPr>
      </p:pic>
      <p:sp>
        <p:nvSpPr>
          <p:cNvPr id="7" name="Content Placeholder 6">
            <a:extLst>
              <a:ext uri="{FF2B5EF4-FFF2-40B4-BE49-F238E27FC236}">
                <a16:creationId xmlns:a16="http://schemas.microsoft.com/office/drawing/2014/main" id="{3C07A0A4-0280-46F7-9D81-3112915B017F}"/>
              </a:ext>
            </a:extLst>
          </p:cNvPr>
          <p:cNvSpPr>
            <a:spLocks noGrp="1"/>
          </p:cNvSpPr>
          <p:nvPr>
            <p:ph idx="1"/>
          </p:nvPr>
        </p:nvSpPr>
        <p:spPr>
          <a:xfrm>
            <a:off x="239697" y="5207134"/>
            <a:ext cx="3923930" cy="1495507"/>
          </a:xfrm>
        </p:spPr>
        <p:txBody>
          <a:bodyPr>
            <a:normAutofit/>
          </a:bodyPr>
          <a:lstStyle/>
          <a:p>
            <a:r>
              <a:rPr lang="en-GB" sz="2400" dirty="0">
                <a:hlinkClick r:id="rId3"/>
              </a:rPr>
              <a:t>Logging in for the first time</a:t>
            </a:r>
            <a:endParaRPr lang="en-GB" sz="2400" dirty="0"/>
          </a:p>
          <a:p>
            <a:r>
              <a:rPr lang="en-GB" sz="2400" dirty="0">
                <a:hlinkClick r:id="rId4"/>
              </a:rPr>
              <a:t>Logging in with a class code</a:t>
            </a:r>
            <a:endParaRPr lang="en-GB" sz="2400" dirty="0"/>
          </a:p>
          <a:p>
            <a:r>
              <a:rPr lang="en-GB" sz="2400" dirty="0">
                <a:hlinkClick r:id="rId5"/>
              </a:rPr>
              <a:t>Exploring the features</a:t>
            </a:r>
            <a:endParaRPr lang="en-GB" sz="2400" dirty="0"/>
          </a:p>
        </p:txBody>
      </p:sp>
      <p:sp>
        <p:nvSpPr>
          <p:cNvPr id="9" name="TextBox 8">
            <a:extLst>
              <a:ext uri="{FF2B5EF4-FFF2-40B4-BE49-F238E27FC236}">
                <a16:creationId xmlns:a16="http://schemas.microsoft.com/office/drawing/2014/main" id="{0C325D51-1A21-486A-B9F4-DA10F0E0F06D}"/>
              </a:ext>
            </a:extLst>
          </p:cNvPr>
          <p:cNvSpPr txBox="1"/>
          <p:nvPr/>
        </p:nvSpPr>
        <p:spPr>
          <a:xfrm>
            <a:off x="124288" y="1493457"/>
            <a:ext cx="5814874" cy="2554545"/>
          </a:xfrm>
          <a:prstGeom prst="rect">
            <a:avLst/>
          </a:prstGeom>
          <a:noFill/>
        </p:spPr>
        <p:txBody>
          <a:bodyPr wrap="square" rtlCol="0">
            <a:spAutoFit/>
          </a:bodyPr>
          <a:lstStyle/>
          <a:p>
            <a:r>
              <a:rPr lang="en-GB" sz="2000" b="1" dirty="0"/>
              <a:t>My Target: </a:t>
            </a:r>
            <a:r>
              <a:rPr lang="en-GB" sz="2000" dirty="0"/>
              <a:t>To be in the green zone, children must earn their target number of stars per week. When they are in their target zone they are able to access Games, Friends, and your Robot.</a:t>
            </a:r>
          </a:p>
          <a:p>
            <a:endParaRPr lang="en-GB" sz="2000" dirty="0"/>
          </a:p>
          <a:p>
            <a:r>
              <a:rPr lang="en-GB" sz="2000" b="1" dirty="0"/>
              <a:t>Unlock Rewards:</a:t>
            </a:r>
            <a:r>
              <a:rPr lang="en-GB" sz="2000" dirty="0"/>
              <a:t> Once they’ve reached the green zone, other pages will unlock! Play games and use their hard earned Doodle Stars to buy rewards. </a:t>
            </a:r>
          </a:p>
        </p:txBody>
      </p:sp>
      <p:pic>
        <p:nvPicPr>
          <p:cNvPr id="10" name="Picture 9">
            <a:extLst>
              <a:ext uri="{FF2B5EF4-FFF2-40B4-BE49-F238E27FC236}">
                <a16:creationId xmlns:a16="http://schemas.microsoft.com/office/drawing/2014/main" id="{01A2DD93-8B1F-48FA-8868-76ACC2DBE119}"/>
              </a:ext>
            </a:extLst>
          </p:cNvPr>
          <p:cNvPicPr>
            <a:picLocks noChangeAspect="1"/>
          </p:cNvPicPr>
          <p:nvPr/>
        </p:nvPicPr>
        <p:blipFill>
          <a:blip r:embed="rId6"/>
          <a:stretch>
            <a:fillRect/>
          </a:stretch>
        </p:blipFill>
        <p:spPr>
          <a:xfrm>
            <a:off x="4880744" y="4013195"/>
            <a:ext cx="6962186" cy="2387877"/>
          </a:xfrm>
          <a:prstGeom prst="rect">
            <a:avLst/>
          </a:prstGeom>
        </p:spPr>
      </p:pic>
      <p:pic>
        <p:nvPicPr>
          <p:cNvPr id="11" name="Picture 10">
            <a:extLst>
              <a:ext uri="{FF2B5EF4-FFF2-40B4-BE49-F238E27FC236}">
                <a16:creationId xmlns:a16="http://schemas.microsoft.com/office/drawing/2014/main" id="{D19EAAB0-C312-46FB-9CA8-6773EB019BFE}"/>
              </a:ext>
            </a:extLst>
          </p:cNvPr>
          <p:cNvPicPr>
            <a:picLocks noChangeAspect="1"/>
          </p:cNvPicPr>
          <p:nvPr/>
        </p:nvPicPr>
        <p:blipFill>
          <a:blip r:embed="rId7"/>
          <a:stretch>
            <a:fillRect/>
          </a:stretch>
        </p:blipFill>
        <p:spPr>
          <a:xfrm>
            <a:off x="7493069" y="1305370"/>
            <a:ext cx="3147982" cy="2387877"/>
          </a:xfrm>
          <a:prstGeom prst="rect">
            <a:avLst/>
          </a:prstGeom>
        </p:spPr>
      </p:pic>
    </p:spTree>
    <p:extLst>
      <p:ext uri="{BB962C8B-B14F-4D97-AF65-F5344CB8AC3E}">
        <p14:creationId xmlns:p14="http://schemas.microsoft.com/office/powerpoint/2010/main" val="2818818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3D2B0-8167-48F6-B36A-A9050C295CFA}"/>
              </a:ext>
            </a:extLst>
          </p:cNvPr>
          <p:cNvSpPr>
            <a:spLocks noGrp="1"/>
          </p:cNvSpPr>
          <p:nvPr>
            <p:ph type="title"/>
          </p:nvPr>
        </p:nvSpPr>
        <p:spPr>
          <a:xfrm>
            <a:off x="251416" y="192335"/>
            <a:ext cx="7729728" cy="1188720"/>
          </a:xfrm>
        </p:spPr>
        <p:txBody>
          <a:bodyPr/>
          <a:lstStyle/>
          <a:p>
            <a:r>
              <a:rPr lang="en-GB" dirty="0"/>
              <a:t>What happens now? </a:t>
            </a:r>
          </a:p>
        </p:txBody>
      </p:sp>
      <p:pic>
        <p:nvPicPr>
          <p:cNvPr id="4" name="Picture 3">
            <a:extLst>
              <a:ext uri="{FF2B5EF4-FFF2-40B4-BE49-F238E27FC236}">
                <a16:creationId xmlns:a16="http://schemas.microsoft.com/office/drawing/2014/main" id="{946815DF-42B6-4D0D-88A6-434EE76EC7C7}"/>
              </a:ext>
            </a:extLst>
          </p:cNvPr>
          <p:cNvPicPr>
            <a:picLocks noChangeAspect="1"/>
          </p:cNvPicPr>
          <p:nvPr/>
        </p:nvPicPr>
        <p:blipFill rotWithShape="1">
          <a:blip r:embed="rId2"/>
          <a:srcRect t="20939" b="27419"/>
          <a:stretch/>
        </p:blipFill>
        <p:spPr>
          <a:xfrm>
            <a:off x="9031786" y="78193"/>
            <a:ext cx="2873288" cy="1050284"/>
          </a:xfrm>
          <a:prstGeom prst="rect">
            <a:avLst/>
          </a:prstGeom>
        </p:spPr>
      </p:pic>
      <p:pic>
        <p:nvPicPr>
          <p:cNvPr id="6" name="Picture 5">
            <a:extLst>
              <a:ext uri="{FF2B5EF4-FFF2-40B4-BE49-F238E27FC236}">
                <a16:creationId xmlns:a16="http://schemas.microsoft.com/office/drawing/2014/main" id="{DFC8DBAC-B193-4C76-9E2C-EA31C96551BA}"/>
              </a:ext>
            </a:extLst>
          </p:cNvPr>
          <p:cNvPicPr>
            <a:picLocks noChangeAspect="1"/>
          </p:cNvPicPr>
          <p:nvPr/>
        </p:nvPicPr>
        <p:blipFill>
          <a:blip r:embed="rId3"/>
          <a:stretch>
            <a:fillRect/>
          </a:stretch>
        </p:blipFill>
        <p:spPr>
          <a:xfrm>
            <a:off x="7193662" y="1541981"/>
            <a:ext cx="4711412" cy="5237826"/>
          </a:xfrm>
          <a:prstGeom prst="rect">
            <a:avLst/>
          </a:prstGeom>
        </p:spPr>
      </p:pic>
      <p:sp>
        <p:nvSpPr>
          <p:cNvPr id="7" name="TextBox 6">
            <a:extLst>
              <a:ext uri="{FF2B5EF4-FFF2-40B4-BE49-F238E27FC236}">
                <a16:creationId xmlns:a16="http://schemas.microsoft.com/office/drawing/2014/main" id="{1B508C88-7FB2-4F81-99A3-18FC7887E2BD}"/>
              </a:ext>
            </a:extLst>
          </p:cNvPr>
          <p:cNvSpPr txBox="1"/>
          <p:nvPr/>
        </p:nvSpPr>
        <p:spPr>
          <a:xfrm>
            <a:off x="428969" y="1997475"/>
            <a:ext cx="6264794" cy="4614020"/>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GB" dirty="0"/>
              <a:t>We will introduce </a:t>
            </a:r>
            <a:r>
              <a:rPr lang="en-GB" dirty="0" err="1"/>
              <a:t>DoodleLearning</a:t>
            </a:r>
            <a:r>
              <a:rPr lang="en-GB" dirty="0"/>
              <a:t> to the children in school where we will explore how to use the new learning apps</a:t>
            </a:r>
          </a:p>
          <a:p>
            <a:pPr>
              <a:lnSpc>
                <a:spcPct val="150000"/>
              </a:lnSpc>
            </a:pPr>
            <a:r>
              <a:rPr lang="en-GB" dirty="0"/>
              <a:t> </a:t>
            </a:r>
          </a:p>
          <a:p>
            <a:pPr marL="285750" indent="-285750">
              <a:lnSpc>
                <a:spcPct val="150000"/>
              </a:lnSpc>
              <a:buFont typeface="Wingdings" panose="05000000000000000000" pitchFamily="2" charset="2"/>
              <a:buChar char="Ø"/>
            </a:pPr>
            <a:r>
              <a:rPr lang="en-GB" dirty="0"/>
              <a:t>Letters will be sent home detailing how to get started and how to log in </a:t>
            </a:r>
          </a:p>
          <a:p>
            <a:pPr>
              <a:lnSpc>
                <a:spcPct val="150000"/>
              </a:lnSpc>
            </a:pPr>
            <a:endParaRPr lang="en-GB" dirty="0"/>
          </a:p>
          <a:p>
            <a:pPr marL="285750" indent="-285750">
              <a:lnSpc>
                <a:spcPct val="150000"/>
              </a:lnSpc>
              <a:buFont typeface="Wingdings" panose="05000000000000000000" pitchFamily="2" charset="2"/>
              <a:buChar char="Ø"/>
            </a:pPr>
            <a:r>
              <a:rPr lang="en-GB" dirty="0"/>
              <a:t>All you need to do is download the apps onto a device so your child can start Doodling! </a:t>
            </a:r>
          </a:p>
          <a:p>
            <a:pPr marL="285750" indent="-285750">
              <a:lnSpc>
                <a:spcPct val="150000"/>
              </a:lnSpc>
              <a:buFont typeface="Wingdings" panose="05000000000000000000" pitchFamily="2" charset="2"/>
              <a:buChar char="Ø"/>
            </a:pPr>
            <a:endParaRPr lang="en-GB" dirty="0"/>
          </a:p>
          <a:p>
            <a:pPr marL="285750" indent="-285750">
              <a:lnSpc>
                <a:spcPct val="150000"/>
              </a:lnSpc>
              <a:buFont typeface="Wingdings" panose="05000000000000000000" pitchFamily="2" charset="2"/>
              <a:buChar char="Ø"/>
            </a:pPr>
            <a:r>
              <a:rPr lang="en-GB" dirty="0"/>
              <a:t>We will regularly monitor progress, including getting feedback from pupils and parents/carers </a:t>
            </a:r>
          </a:p>
        </p:txBody>
      </p:sp>
    </p:spTree>
    <p:extLst>
      <p:ext uri="{BB962C8B-B14F-4D97-AF65-F5344CB8AC3E}">
        <p14:creationId xmlns:p14="http://schemas.microsoft.com/office/powerpoint/2010/main" val="1230622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3D2B0-8167-48F6-B36A-A9050C295CFA}"/>
              </a:ext>
            </a:extLst>
          </p:cNvPr>
          <p:cNvSpPr>
            <a:spLocks noGrp="1"/>
          </p:cNvSpPr>
          <p:nvPr>
            <p:ph type="title"/>
          </p:nvPr>
        </p:nvSpPr>
        <p:spPr>
          <a:xfrm>
            <a:off x="251416" y="192335"/>
            <a:ext cx="7729728" cy="1188720"/>
          </a:xfrm>
        </p:spPr>
        <p:txBody>
          <a:bodyPr/>
          <a:lstStyle/>
          <a:p>
            <a:r>
              <a:rPr lang="en-GB" dirty="0"/>
              <a:t>What will we be expecting? </a:t>
            </a:r>
          </a:p>
        </p:txBody>
      </p:sp>
      <p:pic>
        <p:nvPicPr>
          <p:cNvPr id="4" name="Picture 3">
            <a:extLst>
              <a:ext uri="{FF2B5EF4-FFF2-40B4-BE49-F238E27FC236}">
                <a16:creationId xmlns:a16="http://schemas.microsoft.com/office/drawing/2014/main" id="{946815DF-42B6-4D0D-88A6-434EE76EC7C7}"/>
              </a:ext>
            </a:extLst>
          </p:cNvPr>
          <p:cNvPicPr>
            <a:picLocks noChangeAspect="1"/>
          </p:cNvPicPr>
          <p:nvPr/>
        </p:nvPicPr>
        <p:blipFill rotWithShape="1">
          <a:blip r:embed="rId2"/>
          <a:srcRect t="20939" b="27419"/>
          <a:stretch/>
        </p:blipFill>
        <p:spPr>
          <a:xfrm>
            <a:off x="9031786" y="78193"/>
            <a:ext cx="2873288" cy="1050284"/>
          </a:xfrm>
          <a:prstGeom prst="rect">
            <a:avLst/>
          </a:prstGeom>
        </p:spPr>
      </p:pic>
      <p:sp>
        <p:nvSpPr>
          <p:cNvPr id="7" name="TextBox 6">
            <a:extLst>
              <a:ext uri="{FF2B5EF4-FFF2-40B4-BE49-F238E27FC236}">
                <a16:creationId xmlns:a16="http://schemas.microsoft.com/office/drawing/2014/main" id="{1B508C88-7FB2-4F81-99A3-18FC7887E2BD}"/>
              </a:ext>
            </a:extLst>
          </p:cNvPr>
          <p:cNvSpPr txBox="1"/>
          <p:nvPr/>
        </p:nvSpPr>
        <p:spPr>
          <a:xfrm>
            <a:off x="428968" y="1997475"/>
            <a:ext cx="7552175" cy="3783023"/>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GB" dirty="0"/>
              <a:t>Ideally we’d like to see children working based on the “Little and often” approach – 10minutes a day on each app for 4-5 times a week</a:t>
            </a:r>
          </a:p>
          <a:p>
            <a:pPr>
              <a:lnSpc>
                <a:spcPct val="150000"/>
              </a:lnSpc>
            </a:pPr>
            <a:endParaRPr lang="en-GB" dirty="0"/>
          </a:p>
          <a:p>
            <a:pPr marL="285750" indent="-285750">
              <a:lnSpc>
                <a:spcPct val="150000"/>
              </a:lnSpc>
              <a:buFont typeface="Wingdings" panose="05000000000000000000" pitchFamily="2" charset="2"/>
              <a:buChar char="Ø"/>
            </a:pPr>
            <a:r>
              <a:rPr lang="en-GB" dirty="0"/>
              <a:t>As seen previously, if you aim for this approach, your child will make the most progress across the year</a:t>
            </a:r>
          </a:p>
          <a:p>
            <a:pPr>
              <a:lnSpc>
                <a:spcPct val="150000"/>
              </a:lnSpc>
            </a:pPr>
            <a:endParaRPr lang="en-GB" dirty="0"/>
          </a:p>
          <a:p>
            <a:pPr marL="285750" indent="-285750">
              <a:lnSpc>
                <a:spcPct val="150000"/>
              </a:lnSpc>
              <a:buFont typeface="Wingdings" panose="05000000000000000000" pitchFamily="2" charset="2"/>
              <a:buChar char="Ø"/>
            </a:pPr>
            <a:r>
              <a:rPr lang="en-GB" dirty="0"/>
              <a:t>With communication between yourself and your child’s class teacher, you might come to an agreement that your child focuses their attention on one particular app to help plug any learning gaps and help boost confidence</a:t>
            </a:r>
          </a:p>
        </p:txBody>
      </p:sp>
      <p:pic>
        <p:nvPicPr>
          <p:cNvPr id="8" name="Picture 7">
            <a:extLst>
              <a:ext uri="{FF2B5EF4-FFF2-40B4-BE49-F238E27FC236}">
                <a16:creationId xmlns:a16="http://schemas.microsoft.com/office/drawing/2014/main" id="{80ECBF91-A4B3-48C3-BFAD-60E544EA9C71}"/>
              </a:ext>
            </a:extLst>
          </p:cNvPr>
          <p:cNvPicPr>
            <a:picLocks noChangeAspect="1"/>
          </p:cNvPicPr>
          <p:nvPr/>
        </p:nvPicPr>
        <p:blipFill>
          <a:blip r:embed="rId3"/>
          <a:stretch>
            <a:fillRect/>
          </a:stretch>
        </p:blipFill>
        <p:spPr>
          <a:xfrm>
            <a:off x="8127728" y="1659561"/>
            <a:ext cx="3777346" cy="2160247"/>
          </a:xfrm>
          <a:prstGeom prst="rect">
            <a:avLst/>
          </a:prstGeom>
        </p:spPr>
      </p:pic>
    </p:spTree>
    <p:extLst>
      <p:ext uri="{BB962C8B-B14F-4D97-AF65-F5344CB8AC3E}">
        <p14:creationId xmlns:p14="http://schemas.microsoft.com/office/powerpoint/2010/main" val="2800806118"/>
      </p:ext>
    </p:extLst>
  </p:cSld>
  <p:clrMapOvr>
    <a:masterClrMapping/>
  </p:clrMapOvr>
</p:sld>
</file>

<file path=ppt/theme/theme1.xml><?xml version="1.0" encoding="utf-8"?>
<a:theme xmlns:a="http://schemas.openxmlformats.org/drawingml/2006/main" name="Parcel">
  <a:themeElements>
    <a:clrScheme name="Parcel">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stribution_Groups xmlns="ccab630b-3530-4ffe-b13d-702704ca82d9" xsi:nil="true"/>
    <Math_Settings xmlns="ccab630b-3530-4ffe-b13d-702704ca82d9" xsi:nil="true"/>
    <Invited_Teachers xmlns="ccab630b-3530-4ffe-b13d-702704ca82d9" xsi:nil="true"/>
    <Invited_Students xmlns="ccab630b-3530-4ffe-b13d-702704ca82d9" xsi:nil="true"/>
    <Owner xmlns="ccab630b-3530-4ffe-b13d-702704ca82d9">
      <UserInfo>
        <DisplayName/>
        <AccountId xsi:nil="true"/>
        <AccountType/>
      </UserInfo>
    </Owner>
    <Teachers xmlns="ccab630b-3530-4ffe-b13d-702704ca82d9">
      <UserInfo>
        <DisplayName/>
        <AccountId xsi:nil="true"/>
        <AccountType/>
      </UserInfo>
    </Teachers>
    <Has_Teacher_Only_SectionGroup xmlns="ccab630b-3530-4ffe-b13d-702704ca82d9" xsi:nil="true"/>
    <TeamsChannelId xmlns="ccab630b-3530-4ffe-b13d-702704ca82d9" xsi:nil="true"/>
    <NotebookType xmlns="ccab630b-3530-4ffe-b13d-702704ca82d9" xsi:nil="true"/>
    <CultureName xmlns="ccab630b-3530-4ffe-b13d-702704ca82d9" xsi:nil="true"/>
    <DefaultSectionNames xmlns="ccab630b-3530-4ffe-b13d-702704ca82d9" xsi:nil="true"/>
    <Is_Collaboration_Space_Locked xmlns="ccab630b-3530-4ffe-b13d-702704ca82d9" xsi:nil="true"/>
    <Students xmlns="ccab630b-3530-4ffe-b13d-702704ca82d9">
      <UserInfo>
        <DisplayName/>
        <AccountId xsi:nil="true"/>
        <AccountType/>
      </UserInfo>
    </Students>
    <Templates xmlns="ccab630b-3530-4ffe-b13d-702704ca82d9" xsi:nil="true"/>
    <Self_Registration_Enabled xmlns="ccab630b-3530-4ffe-b13d-702704ca82d9" xsi:nil="true"/>
    <AppVersion xmlns="ccab630b-3530-4ffe-b13d-702704ca82d9" xsi:nil="true"/>
    <FolderType xmlns="ccab630b-3530-4ffe-b13d-702704ca82d9" xsi:nil="true"/>
    <Student_Groups xmlns="ccab630b-3530-4ffe-b13d-702704ca82d9">
      <UserInfo>
        <DisplayName/>
        <AccountId xsi:nil="true"/>
        <AccountType/>
      </UserInfo>
    </Student_Groups>
    <_activity xmlns="ccab630b-3530-4ffe-b13d-702704ca82d9" xsi:nil="true"/>
    <LMS_Mappings xmlns="ccab630b-3530-4ffe-b13d-702704ca82d9" xsi:nil="true"/>
    <IsNotebookLocked xmlns="ccab630b-3530-4ffe-b13d-702704ca82d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D438E6E2E7305439A4C6B983C652B4C" ma:contentTypeVersion="36" ma:contentTypeDescription="Create a new document." ma:contentTypeScope="" ma:versionID="400deb2a5c4661695e2128212371fe33">
  <xsd:schema xmlns:xsd="http://www.w3.org/2001/XMLSchema" xmlns:xs="http://www.w3.org/2001/XMLSchema" xmlns:p="http://schemas.microsoft.com/office/2006/metadata/properties" xmlns:ns3="ccab630b-3530-4ffe-b13d-702704ca82d9" xmlns:ns4="40d0bed8-3a6f-444f-9620-9208908fd522" targetNamespace="http://schemas.microsoft.com/office/2006/metadata/properties" ma:root="true" ma:fieldsID="01b855ec57f457c86c3d5c76512061ca" ns3:_="" ns4:_="">
    <xsd:import namespace="ccab630b-3530-4ffe-b13d-702704ca82d9"/>
    <xsd:import namespace="40d0bed8-3a6f-444f-9620-9208908fd52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Location" minOccurs="0"/>
                <xsd:element ref="ns3:MediaServiceGenerationTime" minOccurs="0"/>
                <xsd:element ref="ns3:MediaServiceEventHashCode"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3:MediaServiceAutoKeyPoints" minOccurs="0"/>
                <xsd:element ref="ns3:MediaServiceKeyPoints" minOccurs="0"/>
                <xsd:element ref="ns3:MediaLengthInSecond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ab630b-3530-4ffe-b13d-702704ca82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NotebookType" ma:index="19" nillable="true" ma:displayName="Notebook Type" ma:internalName="NotebookType">
      <xsd:simpleType>
        <xsd:restriction base="dms:Text"/>
      </xsd:simpleType>
    </xsd:element>
    <xsd:element name="FolderType" ma:index="20" nillable="true" ma:displayName="Folder Type" ma:internalName="FolderType">
      <xsd:simpleType>
        <xsd:restriction base="dms:Text"/>
      </xsd:simpleType>
    </xsd:element>
    <xsd:element name="CultureName" ma:index="21" nillable="true" ma:displayName="Culture Name" ma:internalName="CultureName">
      <xsd:simpleType>
        <xsd:restriction base="dms:Text"/>
      </xsd:simpleType>
    </xsd:element>
    <xsd:element name="AppVersion" ma:index="22" nillable="true" ma:displayName="App Version" ma:internalName="AppVersion">
      <xsd:simpleType>
        <xsd:restriction base="dms:Text"/>
      </xsd:simpleType>
    </xsd:element>
    <xsd:element name="TeamsChannelId" ma:index="23" nillable="true" ma:displayName="Teams Channel Id" ma:internalName="TeamsChannelId">
      <xsd:simpleType>
        <xsd:restriction base="dms:Text"/>
      </xsd:simpleType>
    </xsd:element>
    <xsd:element name="Owner" ma:index="24"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5" nillable="true" ma:displayName="Math Settings" ma:internalName="Math_Settings">
      <xsd:simpleType>
        <xsd:restriction base="dms:Text"/>
      </xsd:simpleType>
    </xsd:element>
    <xsd:element name="DefaultSectionNames" ma:index="26" nillable="true" ma:displayName="Default Section Names" ma:internalName="DefaultSectionNames">
      <xsd:simpleType>
        <xsd:restriction base="dms:Note">
          <xsd:maxLength value="255"/>
        </xsd:restriction>
      </xsd:simpleType>
    </xsd:element>
    <xsd:element name="Templates" ma:index="27" nillable="true" ma:displayName="Templates" ma:internalName="Templates">
      <xsd:simpleType>
        <xsd:restriction base="dms:Note">
          <xsd:maxLength value="255"/>
        </xsd:restriction>
      </xsd:simpleType>
    </xsd:element>
    <xsd:element name="Teachers" ma:index="28"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9"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30"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1" nillable="true" ma:displayName="Distribution Groups" ma:internalName="Distribution_Groups">
      <xsd:simpleType>
        <xsd:restriction base="dms:Note">
          <xsd:maxLength value="255"/>
        </xsd:restriction>
      </xsd:simpleType>
    </xsd:element>
    <xsd:element name="LMS_Mappings" ma:index="32" nillable="true" ma:displayName="LMS Mappings" ma:internalName="LMS_Mappings">
      <xsd:simpleType>
        <xsd:restriction base="dms:Note">
          <xsd:maxLength value="255"/>
        </xsd:restriction>
      </xsd:simpleType>
    </xsd:element>
    <xsd:element name="Invited_Teachers" ma:index="33" nillable="true" ma:displayName="Invited Teachers" ma:internalName="Invited_Teachers">
      <xsd:simpleType>
        <xsd:restriction base="dms:Note">
          <xsd:maxLength value="255"/>
        </xsd:restriction>
      </xsd:simpleType>
    </xsd:element>
    <xsd:element name="Invited_Students" ma:index="34" nillable="true" ma:displayName="Invited Students" ma:internalName="Invited_Students">
      <xsd:simpleType>
        <xsd:restriction base="dms:Note">
          <xsd:maxLength value="255"/>
        </xsd:restriction>
      </xsd:simpleType>
    </xsd:element>
    <xsd:element name="Self_Registration_Enabled" ma:index="35" nillable="true" ma:displayName="Self Registration Enabled" ma:internalName="Self_Registration_Enabled">
      <xsd:simpleType>
        <xsd:restriction base="dms:Boolean"/>
      </xsd:simpleType>
    </xsd:element>
    <xsd:element name="Has_Teacher_Only_SectionGroup" ma:index="36" nillable="true" ma:displayName="Has Teacher Only SectionGroup" ma:internalName="Has_Teacher_Only_SectionGroup">
      <xsd:simpleType>
        <xsd:restriction base="dms:Boolean"/>
      </xsd:simpleType>
    </xsd:element>
    <xsd:element name="Is_Collaboration_Space_Locked" ma:index="37" nillable="true" ma:displayName="Is Collaboration Space Locked" ma:internalName="Is_Collaboration_Space_Locked">
      <xsd:simpleType>
        <xsd:restriction base="dms:Boolean"/>
      </xsd:simpleType>
    </xsd:element>
    <xsd:element name="IsNotebookLocked" ma:index="38" nillable="true" ma:displayName="Is Notebook Locked" ma:internalName="IsNotebookLocked">
      <xsd:simpleType>
        <xsd:restriction base="dms:Boolean"/>
      </xsd:simpleType>
    </xsd:element>
    <xsd:element name="MediaServiceAutoKeyPoints" ma:index="39" nillable="true" ma:displayName="MediaServiceAutoKeyPoints" ma:hidden="true" ma:internalName="MediaServiceAutoKeyPoints" ma:readOnly="true">
      <xsd:simpleType>
        <xsd:restriction base="dms:Note"/>
      </xsd:simpleType>
    </xsd:element>
    <xsd:element name="MediaServiceKeyPoints" ma:index="40" nillable="true" ma:displayName="KeyPoints" ma:internalName="MediaServiceKeyPoints" ma:readOnly="true">
      <xsd:simpleType>
        <xsd:restriction base="dms:Note">
          <xsd:maxLength value="255"/>
        </xsd:restriction>
      </xsd:simpleType>
    </xsd:element>
    <xsd:element name="MediaLengthInSeconds" ma:index="41" nillable="true" ma:displayName="Length (seconds)" ma:internalName="MediaLengthInSeconds" ma:readOnly="true">
      <xsd:simpleType>
        <xsd:restriction base="dms:Unknown"/>
      </xsd:simpleType>
    </xsd:element>
    <xsd:element name="_activity" ma:index="42" nillable="true" ma:displayName="_activity" ma:hidden="true" ma:internalName="_activity">
      <xsd:simpleType>
        <xsd:restriction base="dms:Note"/>
      </xsd:simpleType>
    </xsd:element>
    <xsd:element name="MediaServiceObjectDetectorVersions" ma:index="4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d0bed8-3a6f-444f-9620-9208908fd522"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9A2862-EAD9-49C5-BC6B-AF10A60B53B0}">
  <ds:schemaRefs>
    <ds:schemaRef ds:uri="http://schemas.microsoft.com/office/2006/documentManagement/types"/>
    <ds:schemaRef ds:uri="ccab630b-3530-4ffe-b13d-702704ca82d9"/>
    <ds:schemaRef ds:uri="http://purl.org/dc/terms/"/>
    <ds:schemaRef ds:uri="http://www.w3.org/XML/1998/namespace"/>
    <ds:schemaRef ds:uri="http://schemas.microsoft.com/office/2006/metadata/properties"/>
    <ds:schemaRef ds:uri="http://purl.org/dc/dcmitype/"/>
    <ds:schemaRef ds:uri="40d0bed8-3a6f-444f-9620-9208908fd522"/>
    <ds:schemaRef ds:uri="http://purl.org/dc/elements/1.1/"/>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5FA3A9E5-5BA6-477C-BEEB-177BA4A657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ab630b-3530-4ffe-b13d-702704ca82d9"/>
    <ds:schemaRef ds:uri="40d0bed8-3a6f-444f-9620-9208908fd5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67D3AD6-40AF-44CA-960E-5462F6C674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TM10001115[[fn=Parcel]]</Template>
  <TotalTime>62</TotalTime>
  <Words>761</Words>
  <Application>Microsoft Office PowerPoint</Application>
  <PresentationFormat>Widescreen</PresentationFormat>
  <Paragraphs>67</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Parcel</vt:lpstr>
      <vt:lpstr>Doodle Learning at rusper primary school</vt:lpstr>
      <vt:lpstr>What is doodle Learning? </vt:lpstr>
      <vt:lpstr>How does it work? </vt:lpstr>
      <vt:lpstr>Why doodle learning? </vt:lpstr>
      <vt:lpstr>What others say? </vt:lpstr>
      <vt:lpstr>Outcomes – findings from studies using doodle learning</vt:lpstr>
      <vt:lpstr>How to use Doodle learning </vt:lpstr>
      <vt:lpstr>What happens now? </vt:lpstr>
      <vt:lpstr>What will we be expecting? </vt:lpstr>
      <vt:lpstr>Thank you for listening!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Doodle Learning</dc:title>
  <dc:creator>Michael Snook</dc:creator>
  <cp:lastModifiedBy>Michael Snook</cp:lastModifiedBy>
  <cp:revision>5</cp:revision>
  <dcterms:created xsi:type="dcterms:W3CDTF">2023-09-19T18:18:26Z</dcterms:created>
  <dcterms:modified xsi:type="dcterms:W3CDTF">2023-09-25T15:45:30Z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0x0101000D438E6E2E7305439A4C6B983C652B4C</vt:lpwstr>
  </property>
</Properties>
</file>