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4"/>
  </p:sldMasterIdLst>
  <p:sldIdLst>
    <p:sldId id="256" r:id="rId5"/>
    <p:sldId id="257" r:id="rId6"/>
    <p:sldId id="260" r:id="rId7"/>
    <p:sldId id="261" r:id="rId8"/>
    <p:sldId id="262" r:id="rId9"/>
    <p:sldId id="268" r:id="rId10"/>
    <p:sldId id="263" r:id="rId11"/>
    <p:sldId id="267" r:id="rId12"/>
    <p:sldId id="264" r:id="rId13"/>
    <p:sldId id="265" r:id="rId14"/>
    <p:sldId id="26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447"/>
    <a:srgbClr val="CC99FF"/>
    <a:srgbClr val="FEEE8C"/>
    <a:srgbClr val="F2B296"/>
    <a:srgbClr val="F7BE93"/>
    <a:srgbClr val="F7C9A7"/>
    <a:srgbClr val="D4911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9822344-F79F-4600-9486-84E9D33F8CAE}" type="datetimeFigureOut">
              <a:rPr lang="en-GB" smtClean="0"/>
              <a:t>14/03/2022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9F9936-6599-4BC8-A1A1-CC0B599BB624}"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731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822344-F79F-4600-9486-84E9D33F8CAE}" type="datetimeFigureOut">
              <a:rPr lang="en-GB" smtClean="0"/>
              <a:t>14/03/2022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9F9936-6599-4BC8-A1A1-CC0B599BB624}" type="slidenum">
              <a:rPr lang="en-GB" smtClean="0"/>
              <a:t>‹#›</a:t>
            </a:fld>
            <a:endParaRPr lang="en-GB"/>
          </a:p>
        </p:txBody>
      </p:sp>
    </p:spTree>
    <p:extLst>
      <p:ext uri="{BB962C8B-B14F-4D97-AF65-F5344CB8AC3E}">
        <p14:creationId xmlns:p14="http://schemas.microsoft.com/office/powerpoint/2010/main" val="2303060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822344-F79F-4600-9486-84E9D33F8CAE}" type="datetimeFigureOut">
              <a:rPr lang="en-GB" smtClean="0"/>
              <a:t>14/03/2022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9F9936-6599-4BC8-A1A1-CC0B599BB624}" type="slidenum">
              <a:rPr lang="en-GB" smtClean="0"/>
              <a:t>‹#›</a:t>
            </a:fld>
            <a:endParaRPr lang="en-GB"/>
          </a:p>
        </p:txBody>
      </p:sp>
    </p:spTree>
    <p:extLst>
      <p:ext uri="{BB962C8B-B14F-4D97-AF65-F5344CB8AC3E}">
        <p14:creationId xmlns:p14="http://schemas.microsoft.com/office/powerpoint/2010/main" val="3536525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9822344-F79F-4600-9486-84E9D33F8CAE}" type="datetimeFigureOut">
              <a:rPr lang="en-GB" smtClean="0"/>
              <a:t>14/03/2022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9F9936-6599-4BC8-A1A1-CC0B599BB624}" type="slidenum">
              <a:rPr lang="en-GB" smtClean="0"/>
              <a:t>‹#›</a:t>
            </a:fld>
            <a:endParaRPr lang="en-GB"/>
          </a:p>
        </p:txBody>
      </p:sp>
    </p:spTree>
    <p:extLst>
      <p:ext uri="{BB962C8B-B14F-4D97-AF65-F5344CB8AC3E}">
        <p14:creationId xmlns:p14="http://schemas.microsoft.com/office/powerpoint/2010/main" val="2733599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9822344-F79F-4600-9486-84E9D33F8CAE}" type="datetimeFigureOut">
              <a:rPr lang="en-GB" smtClean="0"/>
              <a:t>14/03/2022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9F9936-6599-4BC8-A1A1-CC0B599BB624}"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4719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9822344-F79F-4600-9486-84E9D33F8CAE}" type="datetimeFigureOut">
              <a:rPr lang="en-GB" smtClean="0"/>
              <a:t>14/03/2022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9F9936-6599-4BC8-A1A1-CC0B599BB624}" type="slidenum">
              <a:rPr lang="en-GB" smtClean="0"/>
              <a:t>‹#›</a:t>
            </a:fld>
            <a:endParaRPr lang="en-GB"/>
          </a:p>
        </p:txBody>
      </p:sp>
    </p:spTree>
    <p:extLst>
      <p:ext uri="{BB962C8B-B14F-4D97-AF65-F5344CB8AC3E}">
        <p14:creationId xmlns:p14="http://schemas.microsoft.com/office/powerpoint/2010/main" val="4211751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9822344-F79F-4600-9486-84E9D33F8CAE}" type="datetimeFigureOut">
              <a:rPr lang="en-GB" smtClean="0"/>
              <a:t>14/03/2022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9F9936-6599-4BC8-A1A1-CC0B599BB624}" type="slidenum">
              <a:rPr lang="en-GB" smtClean="0"/>
              <a:t>‹#›</a:t>
            </a:fld>
            <a:endParaRPr lang="en-GB"/>
          </a:p>
        </p:txBody>
      </p:sp>
    </p:spTree>
    <p:extLst>
      <p:ext uri="{BB962C8B-B14F-4D97-AF65-F5344CB8AC3E}">
        <p14:creationId xmlns:p14="http://schemas.microsoft.com/office/powerpoint/2010/main" val="981347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9822344-F79F-4600-9486-84E9D33F8CAE}" type="datetimeFigureOut">
              <a:rPr lang="en-GB" smtClean="0"/>
              <a:t>14/03/2022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9F9936-6599-4BC8-A1A1-CC0B599BB624}" type="slidenum">
              <a:rPr lang="en-GB" smtClean="0"/>
              <a:t>‹#›</a:t>
            </a:fld>
            <a:endParaRPr lang="en-GB"/>
          </a:p>
        </p:txBody>
      </p:sp>
    </p:spTree>
    <p:extLst>
      <p:ext uri="{BB962C8B-B14F-4D97-AF65-F5344CB8AC3E}">
        <p14:creationId xmlns:p14="http://schemas.microsoft.com/office/powerpoint/2010/main" val="35178169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C9822344-F79F-4600-9486-84E9D33F8CAE}" type="datetimeFigureOut">
              <a:rPr lang="en-GB" smtClean="0"/>
              <a:t>14/03/2022</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B19F9936-6599-4BC8-A1A1-CC0B599BB624}" type="slidenum">
              <a:rPr lang="en-GB" smtClean="0"/>
              <a:t>‹#›</a:t>
            </a:fld>
            <a:endParaRPr lang="en-GB"/>
          </a:p>
        </p:txBody>
      </p:sp>
    </p:spTree>
    <p:extLst>
      <p:ext uri="{BB962C8B-B14F-4D97-AF65-F5344CB8AC3E}">
        <p14:creationId xmlns:p14="http://schemas.microsoft.com/office/powerpoint/2010/main" val="696817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C9822344-F79F-4600-9486-84E9D33F8CAE}" type="datetimeFigureOut">
              <a:rPr lang="en-GB" smtClean="0"/>
              <a:t>14/03/2022</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B19F9936-6599-4BC8-A1A1-CC0B599BB624}" type="slidenum">
              <a:rPr lang="en-GB" smtClean="0"/>
              <a:t>‹#›</a:t>
            </a:fld>
            <a:endParaRPr lang="en-GB"/>
          </a:p>
        </p:txBody>
      </p:sp>
    </p:spTree>
    <p:extLst>
      <p:ext uri="{BB962C8B-B14F-4D97-AF65-F5344CB8AC3E}">
        <p14:creationId xmlns:p14="http://schemas.microsoft.com/office/powerpoint/2010/main" val="4054917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9822344-F79F-4600-9486-84E9D33F8CAE}" type="datetimeFigureOut">
              <a:rPr lang="en-GB" smtClean="0"/>
              <a:t>14/03/2022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9F9936-6599-4BC8-A1A1-CC0B599BB624}" type="slidenum">
              <a:rPr lang="en-GB" smtClean="0"/>
              <a:t>‹#›</a:t>
            </a:fld>
            <a:endParaRPr lang="en-GB"/>
          </a:p>
        </p:txBody>
      </p:sp>
    </p:spTree>
    <p:extLst>
      <p:ext uri="{BB962C8B-B14F-4D97-AF65-F5344CB8AC3E}">
        <p14:creationId xmlns:p14="http://schemas.microsoft.com/office/powerpoint/2010/main" val="13739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9822344-F79F-4600-9486-84E9D33F8CAE}" type="datetimeFigureOut">
              <a:rPr lang="en-GB" smtClean="0"/>
              <a:t>14/03/2022</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B19F9936-6599-4BC8-A1A1-CC0B599BB624}"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184227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haughtonschool.co.uk/media/4720/development-progression-of-pencil-grip.pdf" TargetMode="External"/><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err="1" smtClean="0"/>
              <a:t>Rusper</a:t>
            </a:r>
            <a:r>
              <a:rPr lang="en-GB" dirty="0" smtClean="0"/>
              <a:t> Primary School </a:t>
            </a:r>
            <a:endParaRPr lang="en-GB" dirty="0"/>
          </a:p>
        </p:txBody>
      </p:sp>
      <p:sp>
        <p:nvSpPr>
          <p:cNvPr id="3" name="Subtitle 2"/>
          <p:cNvSpPr>
            <a:spLocks noGrp="1"/>
          </p:cNvSpPr>
          <p:nvPr>
            <p:ph type="subTitle" idx="1"/>
          </p:nvPr>
        </p:nvSpPr>
        <p:spPr/>
        <p:txBody>
          <a:bodyPr>
            <a:normAutofit/>
          </a:bodyPr>
          <a:lstStyle/>
          <a:p>
            <a:r>
              <a:rPr lang="en-GB" sz="3200" dirty="0" smtClean="0"/>
              <a:t>EYFS Curriculum Goals and Checkpoints</a:t>
            </a:r>
            <a:endParaRPr lang="en-GB" sz="3200" dirty="0"/>
          </a:p>
        </p:txBody>
      </p:sp>
      <p:pic>
        <p:nvPicPr>
          <p:cNvPr id="4" name="Picture 3" descr="transparent-arch-2"/>
          <p:cNvPicPr/>
          <p:nvPr/>
        </p:nvPicPr>
        <p:blipFill>
          <a:blip r:embed="rId2" cstate="print">
            <a:extLst>
              <a:ext uri="{28A0092B-C50C-407E-A947-70E740481C1C}">
                <a14:useLocalDpi xmlns:a14="http://schemas.microsoft.com/office/drawing/2010/main" val="0"/>
              </a:ext>
            </a:extLst>
          </a:blip>
          <a:srcRect l="7187" t="23399" r="4688" b="27815"/>
          <a:stretch>
            <a:fillRect/>
          </a:stretch>
        </p:blipFill>
        <p:spPr bwMode="auto">
          <a:xfrm>
            <a:off x="3640183" y="445443"/>
            <a:ext cx="4972594" cy="1696865"/>
          </a:xfrm>
          <a:prstGeom prst="rect">
            <a:avLst/>
          </a:prstGeom>
          <a:noFill/>
        </p:spPr>
      </p:pic>
    </p:spTree>
    <p:extLst>
      <p:ext uri="{BB962C8B-B14F-4D97-AF65-F5344CB8AC3E}">
        <p14:creationId xmlns:p14="http://schemas.microsoft.com/office/powerpoint/2010/main" val="1186345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613963" y="-39190"/>
            <a:ext cx="6466119" cy="796834"/>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GB" sz="4000" dirty="0" smtClean="0"/>
              <a:t>Understanding the World </a:t>
            </a:r>
            <a:endParaRPr lang="en-GB" sz="4000" dirty="0"/>
          </a:p>
        </p:txBody>
      </p:sp>
      <p:graphicFrame>
        <p:nvGraphicFramePr>
          <p:cNvPr id="3" name="Table 2"/>
          <p:cNvGraphicFramePr>
            <a:graphicFrameLocks noGrp="1"/>
          </p:cNvGraphicFramePr>
          <p:nvPr>
            <p:extLst>
              <p:ext uri="{D42A27DB-BD31-4B8C-83A1-F6EECF244321}">
                <p14:modId xmlns:p14="http://schemas.microsoft.com/office/powerpoint/2010/main" val="2771904992"/>
              </p:ext>
            </p:extLst>
          </p:nvPr>
        </p:nvGraphicFramePr>
        <p:xfrm>
          <a:off x="45720" y="509450"/>
          <a:ext cx="12100561" cy="6370320"/>
        </p:xfrm>
        <a:graphic>
          <a:graphicData uri="http://schemas.openxmlformats.org/drawingml/2006/table">
            <a:tbl>
              <a:tblPr firstRow="1" bandRow="1">
                <a:tableStyleId>{5940675A-B579-460E-94D1-54222C63F5DA}</a:tableStyleId>
              </a:tblPr>
              <a:tblGrid>
                <a:gridCol w="1352006">
                  <a:extLst>
                    <a:ext uri="{9D8B030D-6E8A-4147-A177-3AD203B41FA5}">
                      <a16:colId xmlns:a16="http://schemas.microsoft.com/office/drawing/2014/main" val="1596052232"/>
                    </a:ext>
                  </a:extLst>
                </a:gridCol>
                <a:gridCol w="2621280">
                  <a:extLst>
                    <a:ext uri="{9D8B030D-6E8A-4147-A177-3AD203B41FA5}">
                      <a16:colId xmlns:a16="http://schemas.microsoft.com/office/drawing/2014/main" val="3495266064"/>
                    </a:ext>
                  </a:extLst>
                </a:gridCol>
                <a:gridCol w="2621280">
                  <a:extLst>
                    <a:ext uri="{9D8B030D-6E8A-4147-A177-3AD203B41FA5}">
                      <a16:colId xmlns:a16="http://schemas.microsoft.com/office/drawing/2014/main" val="3318498368"/>
                    </a:ext>
                  </a:extLst>
                </a:gridCol>
                <a:gridCol w="2621280">
                  <a:extLst>
                    <a:ext uri="{9D8B030D-6E8A-4147-A177-3AD203B41FA5}">
                      <a16:colId xmlns:a16="http://schemas.microsoft.com/office/drawing/2014/main" val="2091172436"/>
                    </a:ext>
                  </a:extLst>
                </a:gridCol>
                <a:gridCol w="2884715">
                  <a:extLst>
                    <a:ext uri="{9D8B030D-6E8A-4147-A177-3AD203B41FA5}">
                      <a16:colId xmlns:a16="http://schemas.microsoft.com/office/drawing/2014/main" val="3572564102"/>
                    </a:ext>
                  </a:extLst>
                </a:gridCol>
              </a:tblGrid>
              <a:tr h="710370">
                <a:tc>
                  <a:txBody>
                    <a:bodyPr/>
                    <a:lstStyle/>
                    <a:p>
                      <a:pPr algn="ctr"/>
                      <a:r>
                        <a:rPr lang="en-GB" sz="1400" b="1" dirty="0" smtClean="0"/>
                        <a:t>EYFS Curriculum Goal</a:t>
                      </a:r>
                      <a:endParaRPr lang="en-GB" sz="1400" b="1" dirty="0">
                        <a:solidFill>
                          <a:schemeClr val="tx1"/>
                        </a:solidFill>
                      </a:endParaRPr>
                    </a:p>
                  </a:txBody>
                  <a:tcPr>
                    <a:solidFill>
                      <a:srgbClr val="FF5447"/>
                    </a:solidFill>
                  </a:tcPr>
                </a:tc>
                <a:tc>
                  <a:txBody>
                    <a:bodyPr/>
                    <a:lstStyle/>
                    <a:p>
                      <a:pPr algn="ctr"/>
                      <a:r>
                        <a:rPr lang="en-GB" sz="1400" b="1" dirty="0" smtClean="0"/>
                        <a:t>First checkpoint</a:t>
                      </a:r>
                      <a:endParaRPr lang="en-GB" sz="1400" b="1" dirty="0">
                        <a:solidFill>
                          <a:schemeClr val="tx1"/>
                        </a:solidFill>
                      </a:endParaRPr>
                    </a:p>
                  </a:txBody>
                  <a:tcPr>
                    <a:solidFill>
                      <a:srgbClr val="FF5447"/>
                    </a:solidFill>
                  </a:tcPr>
                </a:tc>
                <a:tc>
                  <a:txBody>
                    <a:bodyPr/>
                    <a:lstStyle/>
                    <a:p>
                      <a:pPr algn="ctr"/>
                      <a:r>
                        <a:rPr lang="en-GB" sz="1400" b="1" dirty="0" smtClean="0"/>
                        <a:t>Second</a:t>
                      </a:r>
                      <a:r>
                        <a:rPr lang="en-GB" sz="1400" b="1" baseline="0" dirty="0" smtClean="0"/>
                        <a:t> Checkpoint</a:t>
                      </a:r>
                      <a:endParaRPr lang="en-GB" sz="1400" b="1" dirty="0">
                        <a:solidFill>
                          <a:schemeClr val="tx1"/>
                        </a:solidFill>
                      </a:endParaRPr>
                    </a:p>
                  </a:txBody>
                  <a:tcPr>
                    <a:solidFill>
                      <a:srgbClr val="FF5447"/>
                    </a:solidFill>
                  </a:tcPr>
                </a:tc>
                <a:tc>
                  <a:txBody>
                    <a:bodyPr/>
                    <a:lstStyle/>
                    <a:p>
                      <a:pPr algn="ctr"/>
                      <a:r>
                        <a:rPr lang="en-GB" sz="1400" b="1" dirty="0" smtClean="0"/>
                        <a:t>Third Checkpoint</a:t>
                      </a:r>
                      <a:endParaRPr lang="en-GB" sz="1400" b="1" dirty="0">
                        <a:solidFill>
                          <a:schemeClr val="tx1"/>
                        </a:solidFill>
                      </a:endParaRPr>
                    </a:p>
                  </a:txBody>
                  <a:tcPr>
                    <a:solidFill>
                      <a:srgbClr val="FF5447"/>
                    </a:solidFill>
                  </a:tcPr>
                </a:tc>
                <a:tc>
                  <a:txBody>
                    <a:bodyPr/>
                    <a:lstStyle/>
                    <a:p>
                      <a:pPr algn="ctr"/>
                      <a:r>
                        <a:rPr lang="en-GB" sz="1400" b="1" dirty="0" smtClean="0"/>
                        <a:t>Linked</a:t>
                      </a:r>
                      <a:r>
                        <a:rPr lang="en-GB" sz="1400" b="1" baseline="0" dirty="0" smtClean="0"/>
                        <a:t> ELG</a:t>
                      </a:r>
                      <a:endParaRPr lang="en-GB" sz="1400" b="1" dirty="0">
                        <a:solidFill>
                          <a:schemeClr val="tx1"/>
                        </a:solidFill>
                      </a:endParaRPr>
                    </a:p>
                  </a:txBody>
                  <a:tcPr>
                    <a:solidFill>
                      <a:srgbClr val="FF5447"/>
                    </a:solidFill>
                  </a:tcPr>
                </a:tc>
                <a:extLst>
                  <a:ext uri="{0D108BD9-81ED-4DB2-BD59-A6C34878D82A}">
                    <a16:rowId xmlns:a16="http://schemas.microsoft.com/office/drawing/2014/main" val="433126509"/>
                  </a:ext>
                </a:extLst>
              </a:tr>
              <a:tr h="1228348">
                <a:tc>
                  <a:txBody>
                    <a:bodyPr/>
                    <a:lstStyle/>
                    <a:p>
                      <a:pPr marL="0" lvl="0" indent="0" algn="ctr">
                        <a:spcAft>
                          <a:spcPts val="0"/>
                        </a:spcAft>
                        <a:buFont typeface="Symbol" panose="05050102010706020507" pitchFamily="18" charset="2"/>
                        <a:buNone/>
                      </a:pPr>
                      <a:r>
                        <a:rPr lang="en-GB" sz="1100" dirty="0" smtClean="0">
                          <a:effectLst/>
                        </a:rPr>
                        <a:t>I know and can talk about my family. </a:t>
                      </a:r>
                    </a:p>
                  </a:txBody>
                  <a:tcPr>
                    <a:solidFill>
                      <a:srgbClr val="FF5447"/>
                    </a:solidFill>
                  </a:tcPr>
                </a:tc>
                <a:tc>
                  <a:txBody>
                    <a:bodyPr/>
                    <a:lstStyle/>
                    <a:p>
                      <a:pPr marL="171450" indent="-171450" algn="l">
                        <a:buFont typeface="Arial" panose="020B0604020202020204" pitchFamily="34" charset="0"/>
                        <a:buChar char="•"/>
                      </a:pPr>
                      <a:r>
                        <a:rPr lang="en-GB" sz="1100" dirty="0" smtClean="0"/>
                        <a:t>Can I talk about my immediate family?</a:t>
                      </a:r>
                    </a:p>
                    <a:p>
                      <a:pPr marL="171450" indent="-171450" algn="l">
                        <a:buFont typeface="Arial" panose="020B0604020202020204" pitchFamily="34" charset="0"/>
                        <a:buChar char="•"/>
                      </a:pPr>
                      <a:r>
                        <a:rPr lang="en-GB" sz="1100" baseline="0" dirty="0" smtClean="0"/>
                        <a:t>Do I look at pictures of my family and talk about who is in them?</a:t>
                      </a:r>
                    </a:p>
                    <a:p>
                      <a:pPr marL="171450" indent="-171450" algn="l">
                        <a:buFont typeface="Arial" panose="020B0604020202020204" pitchFamily="34" charset="0"/>
                        <a:buChar char="•"/>
                      </a:pPr>
                      <a:r>
                        <a:rPr lang="en-GB" sz="1100" baseline="0" dirty="0" smtClean="0"/>
                        <a:t>Do I talk about special times/celebrations that I can remember? </a:t>
                      </a:r>
                      <a:endParaRPr lang="en-GB" sz="11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smtClean="0"/>
                        <a:t>Do</a:t>
                      </a:r>
                      <a:r>
                        <a:rPr lang="en-GB" sz="1100" baseline="0" dirty="0" smtClean="0"/>
                        <a:t> I know who is in my family? Can I talk about other people in my wider family?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name and describe familiar people?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comment on pictures of familiar situations in the past? </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Do I know what a community is and that I am part of a community? Can I talk about that community?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talk about who is in my family and compare this to others? </a:t>
                      </a:r>
                      <a:endParaRPr lang="en-GB" sz="1100" dirty="0" smtClean="0"/>
                    </a:p>
                    <a:p>
                      <a:pPr marL="171450" indent="-171450" algn="l">
                        <a:buFont typeface="Arial" panose="020B0604020202020204" pitchFamily="34" charset="0"/>
                        <a:buChar char="•"/>
                      </a:pPr>
                      <a:endParaRPr lang="en-GB" sz="1100" dirty="0"/>
                    </a:p>
                  </a:txBody>
                  <a:tcPr/>
                </a:tc>
                <a:tc rowSpan="3">
                  <a:txBody>
                    <a:bodyPr/>
                    <a:lstStyle/>
                    <a:p>
                      <a:pPr algn="l"/>
                      <a:r>
                        <a:rPr lang="en-GB" sz="1000" b="1" dirty="0" smtClean="0"/>
                        <a:t>Past and Present </a:t>
                      </a:r>
                    </a:p>
                    <a:p>
                      <a:pPr marL="171450" indent="-171450" algn="l">
                        <a:buFontTx/>
                        <a:buChar char="-"/>
                      </a:pPr>
                      <a:r>
                        <a:rPr lang="en-GB" sz="1000" dirty="0" smtClean="0"/>
                        <a:t>Talk about the lives of the people around them and their roles in society; - Know some similarities and differences between things in the past and now, drawing on their experiences and what has been read in class;</a:t>
                      </a:r>
                    </a:p>
                    <a:p>
                      <a:pPr marL="171450" indent="-171450" algn="l">
                        <a:buFontTx/>
                        <a:buChar char="-"/>
                      </a:pPr>
                      <a:r>
                        <a:rPr lang="en-GB" sz="1000" dirty="0" smtClean="0"/>
                        <a:t>Understand the past through settings, characters and events encountered in books read in class and storytelling;</a:t>
                      </a:r>
                    </a:p>
                    <a:p>
                      <a:pPr marL="0" indent="0" algn="l">
                        <a:buFontTx/>
                        <a:buNone/>
                      </a:pPr>
                      <a:r>
                        <a:rPr lang="en-GB" sz="1000" b="1" dirty="0" smtClean="0"/>
                        <a:t>People Culture and Communities </a:t>
                      </a:r>
                    </a:p>
                    <a:p>
                      <a:pPr marL="171450" indent="-171450" algn="l">
                        <a:buFontTx/>
                        <a:buChar char="-"/>
                      </a:pPr>
                      <a:r>
                        <a:rPr lang="en-GB" sz="1000" dirty="0" smtClean="0"/>
                        <a:t>Describe their immediate environment using knowledge from observation, discussion, stories, non-fiction texts, and maps; </a:t>
                      </a:r>
                    </a:p>
                    <a:p>
                      <a:pPr marL="171450" indent="-171450" algn="l">
                        <a:buFontTx/>
                        <a:buChar char="-"/>
                      </a:pPr>
                      <a:r>
                        <a:rPr lang="en-GB" sz="1000" dirty="0" smtClean="0"/>
                        <a:t>Know some similarities and differences between different religious and cultural communities in this country, drawing on their experiences and what has been read in class; </a:t>
                      </a:r>
                    </a:p>
                    <a:p>
                      <a:pPr marL="171450" indent="-171450" algn="l">
                        <a:buFontTx/>
                        <a:buChar char="-"/>
                      </a:pPr>
                      <a:r>
                        <a:rPr lang="en-GB" sz="1000" dirty="0" smtClean="0"/>
                        <a:t>Explain some similarities and differences between life in this country and life in other countries, drawing on knowledge from stories, non-fiction texts and – when appropriate – maps. </a:t>
                      </a:r>
                    </a:p>
                    <a:p>
                      <a:pPr marL="0" indent="0" algn="l">
                        <a:buFontTx/>
                        <a:buNone/>
                      </a:pPr>
                      <a:r>
                        <a:rPr lang="en-GB" sz="1000" b="1" dirty="0" smtClean="0"/>
                        <a:t>The Natural World </a:t>
                      </a:r>
                    </a:p>
                    <a:p>
                      <a:pPr marL="171450" indent="-171450" algn="l">
                        <a:buFontTx/>
                        <a:buChar char="-"/>
                      </a:pPr>
                      <a:r>
                        <a:rPr lang="en-GB" sz="1000" dirty="0" smtClean="0"/>
                        <a:t>Explore the natural world around them, making observations and drawing pictures of animals and plants; </a:t>
                      </a:r>
                    </a:p>
                    <a:p>
                      <a:pPr marL="171450" indent="-171450" algn="l">
                        <a:buFontTx/>
                        <a:buChar char="-"/>
                      </a:pPr>
                      <a:r>
                        <a:rPr lang="en-GB" sz="1000" dirty="0" smtClean="0"/>
                        <a:t>Know some similarities and differences between the natural world around them and contrasting environments, drawing on their experiences and what has been read in class;</a:t>
                      </a:r>
                    </a:p>
                    <a:p>
                      <a:pPr marL="171450" indent="-171450" algn="l">
                        <a:buFontTx/>
                        <a:buChar char="-"/>
                      </a:pPr>
                      <a:r>
                        <a:rPr lang="en-GB" sz="1000" dirty="0" smtClean="0"/>
                        <a:t>Understand some important processes and changes in the natural world around them, including the seasons and changing states of matter. </a:t>
                      </a:r>
                      <a:endParaRPr lang="en-GB" sz="1000" dirty="0"/>
                    </a:p>
                  </a:txBody>
                  <a:tcPr/>
                </a:tc>
                <a:extLst>
                  <a:ext uri="{0D108BD9-81ED-4DB2-BD59-A6C34878D82A}">
                    <a16:rowId xmlns:a16="http://schemas.microsoft.com/office/drawing/2014/main" val="2041913060"/>
                  </a:ext>
                </a:extLst>
              </a:tr>
              <a:tr h="18795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smtClean="0">
                          <a:effectLst/>
                        </a:rPr>
                        <a:t>I appreciate that everyone is different and understand a broad range of cultures and beliefs from around the world.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smtClean="0">
                        <a:effectLst/>
                      </a:endParaRPr>
                    </a:p>
                  </a:txBody>
                  <a:tcPr>
                    <a:solidFill>
                      <a:srgbClr val="FF5447"/>
                    </a:solidFill>
                  </a:tcPr>
                </a:tc>
                <a:tc>
                  <a:txBody>
                    <a:bodyPr/>
                    <a:lstStyle/>
                    <a:p>
                      <a:pPr marL="171450" indent="-171450" algn="l">
                        <a:buFont typeface="Arial" panose="020B0604020202020204" pitchFamily="34" charset="0"/>
                        <a:buChar char="•"/>
                      </a:pPr>
                      <a:r>
                        <a:rPr lang="en-GB" sz="1100" dirty="0" smtClean="0"/>
                        <a:t>Do I notice that other people are different to me?</a:t>
                      </a:r>
                    </a:p>
                    <a:p>
                      <a:pPr marL="171450" indent="-171450" algn="l">
                        <a:buFont typeface="Arial" panose="020B0604020202020204" pitchFamily="34" charset="0"/>
                        <a:buChar char="•"/>
                      </a:pPr>
                      <a:r>
                        <a:rPr lang="en-GB" sz="1100" dirty="0" smtClean="0"/>
                        <a:t>Do I understand that there are some place</a:t>
                      </a:r>
                      <a:r>
                        <a:rPr lang="en-GB" sz="1100" baseline="0" dirty="0" smtClean="0"/>
                        <a:t>s that </a:t>
                      </a:r>
                      <a:r>
                        <a:rPr lang="en-GB" sz="1100" dirty="0" smtClean="0"/>
                        <a:t>are special to some members of the community? </a:t>
                      </a:r>
                    </a:p>
                    <a:p>
                      <a:pPr marL="171450" indent="-171450" algn="l">
                        <a:buFont typeface="Arial" panose="020B0604020202020204" pitchFamily="34" charset="0"/>
                        <a:buChar char="•"/>
                      </a:pPr>
                      <a:r>
                        <a:rPr lang="en-GB" sz="1100" dirty="0" smtClean="0"/>
                        <a:t>Do I know there</a:t>
                      </a:r>
                      <a:r>
                        <a:rPr lang="en-GB" sz="1100" baseline="0" dirty="0" smtClean="0"/>
                        <a:t> are other countries in the world? </a:t>
                      </a:r>
                      <a:endParaRPr lang="en-GB" sz="1100" dirty="0" smtClean="0"/>
                    </a:p>
                    <a:p>
                      <a:pPr marL="171450" indent="-171450" algn="l">
                        <a:buFont typeface="Arial" panose="020B0604020202020204" pitchFamily="34" charset="0"/>
                        <a:buChar char="•"/>
                      </a:pPr>
                      <a:endParaRPr lang="en-GB" sz="1100" dirty="0"/>
                    </a:p>
                  </a:txBody>
                  <a:tcPr/>
                </a:tc>
                <a:tc>
                  <a:txBody>
                    <a:bodyPr/>
                    <a:lstStyle/>
                    <a:p>
                      <a:pPr marL="171450" indent="-171450" algn="l">
                        <a:buFont typeface="Arial" panose="020B0604020202020204" pitchFamily="34" charset="0"/>
                        <a:buChar char="•"/>
                      </a:pPr>
                      <a:r>
                        <a:rPr lang="en-GB" sz="1100" dirty="0" smtClean="0"/>
                        <a:t>Can</a:t>
                      </a:r>
                      <a:r>
                        <a:rPr lang="en-GB" sz="1100" baseline="0" dirty="0" smtClean="0"/>
                        <a:t> I talk in a positive way about similarities and differences that I notice between myself and others? </a:t>
                      </a:r>
                    </a:p>
                    <a:p>
                      <a:pPr marL="171450" indent="-171450" algn="l">
                        <a:buFont typeface="Arial" panose="020B0604020202020204" pitchFamily="34" charset="0"/>
                        <a:buChar char="•"/>
                      </a:pPr>
                      <a:r>
                        <a:rPr lang="en-GB" sz="1100" baseline="0" dirty="0" smtClean="0"/>
                        <a:t>Do I know that some people celebrate things differently to me?</a:t>
                      </a:r>
                    </a:p>
                    <a:p>
                      <a:pPr marL="171450" indent="-171450" algn="l">
                        <a:buFont typeface="Arial" panose="020B0604020202020204" pitchFamily="34" charset="0"/>
                        <a:buChar char="•"/>
                      </a:pPr>
                      <a:r>
                        <a:rPr lang="en-GB" sz="1100" baseline="0" dirty="0" smtClean="0"/>
                        <a:t>Can I begin to talk about some differences and similarities between my life and the life of someone  in another country?</a:t>
                      </a:r>
                      <a:endParaRPr lang="en-GB" sz="11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smtClean="0"/>
                        <a:t>Can</a:t>
                      </a:r>
                      <a:r>
                        <a:rPr lang="en-GB" sz="1100" baseline="0" dirty="0" smtClean="0"/>
                        <a:t> I talk in a positive way about similarities and differences that I notice between people, families and their communities?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talk about how people have different beliefs and celebrate special times in different ways?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explain some similarities and differences between life in this country and community and life in another country or community? </a:t>
                      </a:r>
                      <a:endParaRPr lang="en-GB" sz="1100" dirty="0"/>
                    </a:p>
                  </a:txBody>
                  <a:tcPr/>
                </a:tc>
                <a:tc vMerge="1">
                  <a:txBody>
                    <a:bodyPr/>
                    <a:lstStyle/>
                    <a:p>
                      <a:pPr algn="l"/>
                      <a:endParaRPr lang="en-GB" dirty="0"/>
                    </a:p>
                  </a:txBody>
                  <a:tcPr/>
                </a:tc>
                <a:extLst>
                  <a:ext uri="{0D108BD9-81ED-4DB2-BD59-A6C34878D82A}">
                    <a16:rowId xmlns:a16="http://schemas.microsoft.com/office/drawing/2014/main" val="3046099383"/>
                  </a:ext>
                </a:extLst>
              </a:tr>
              <a:tr h="21645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smtClean="0">
                          <a:effectLst/>
                        </a:rPr>
                        <a:t>I am a confident explorer and show curiosity and care for the world I live in.</a:t>
                      </a:r>
                      <a:endParaRPr lang="en-GB" sz="1100" dirty="0" smtClean="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smtClean="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txBody>
                  <a:tcPr>
                    <a:solidFill>
                      <a:srgbClr val="FF5447"/>
                    </a:solidFill>
                  </a:tcPr>
                </a:tc>
                <a:tc>
                  <a:txBody>
                    <a:bodyPr/>
                    <a:lstStyle/>
                    <a:p>
                      <a:pPr marL="171450" indent="-171450" algn="l">
                        <a:buFont typeface="Arial" panose="020B0604020202020204" pitchFamily="34" charset="0"/>
                        <a:buChar char="•"/>
                      </a:pPr>
                      <a:r>
                        <a:rPr lang="en-GB" sz="1100" dirty="0" smtClean="0"/>
                        <a:t>Can I talk about that I see in the world around me?</a:t>
                      </a:r>
                      <a:r>
                        <a:rPr lang="en-GB" sz="1100" baseline="0" dirty="0" smtClean="0"/>
                        <a:t> </a:t>
                      </a:r>
                    </a:p>
                    <a:p>
                      <a:pPr marL="171450" indent="-171450" algn="l">
                        <a:buFont typeface="Arial" panose="020B0604020202020204" pitchFamily="34" charset="0"/>
                        <a:buChar char="•"/>
                      </a:pPr>
                      <a:r>
                        <a:rPr lang="en-GB" sz="1100" baseline="0" dirty="0" smtClean="0"/>
                        <a:t>Do I show care and respect for the world around me? </a:t>
                      </a:r>
                    </a:p>
                    <a:p>
                      <a:pPr marL="171450" indent="-171450" algn="l">
                        <a:buFont typeface="Arial" panose="020B0604020202020204" pitchFamily="34" charset="0"/>
                        <a:buChar char="•"/>
                      </a:pPr>
                      <a:r>
                        <a:rPr lang="en-GB" sz="1100" baseline="0" dirty="0" smtClean="0"/>
                        <a:t>Can I talk about animals I see around me and name them?  Can I name their young? Can I talk about where they live?</a:t>
                      </a:r>
                    </a:p>
                    <a:p>
                      <a:pPr marL="171450" indent="-171450" algn="l">
                        <a:buFont typeface="Arial" panose="020B0604020202020204" pitchFamily="34" charset="0"/>
                        <a:buChar char="•"/>
                      </a:pPr>
                      <a:r>
                        <a:rPr lang="en-GB" sz="1100" baseline="0" dirty="0" smtClean="0"/>
                        <a:t>Do I know where I live? Can I talk about where I live? </a:t>
                      </a:r>
                    </a:p>
                    <a:p>
                      <a:pPr marL="171450" indent="-171450" algn="l">
                        <a:buFont typeface="Arial" panose="020B0604020202020204" pitchFamily="34" charset="0"/>
                        <a:buChar char="•"/>
                      </a:pPr>
                      <a:r>
                        <a:rPr lang="en-GB" sz="1100" baseline="0" dirty="0" smtClean="0"/>
                        <a:t>Do I explore how things work? </a:t>
                      </a:r>
                    </a:p>
                    <a:p>
                      <a:pPr marL="171450" indent="-171450" algn="l">
                        <a:buFont typeface="Arial" panose="020B0604020202020204" pitchFamily="34" charset="0"/>
                        <a:buChar char="•"/>
                      </a:pPr>
                      <a:endParaRPr lang="en-GB" sz="1100" baseline="0" dirty="0" smtClean="0"/>
                    </a:p>
                    <a:p>
                      <a:pPr marL="171450" indent="-171450" algn="l">
                        <a:buFont typeface="Arial" panose="020B0604020202020204" pitchFamily="34" charset="0"/>
                        <a:buChar char="•"/>
                      </a:pPr>
                      <a:endParaRPr lang="en-GB" sz="1100" dirty="0"/>
                    </a:p>
                  </a:txBody>
                  <a:tcPr/>
                </a:tc>
                <a:tc>
                  <a:txBody>
                    <a:bodyPr/>
                    <a:lstStyle/>
                    <a:p>
                      <a:pPr marL="171450" indent="-171450" algn="l">
                        <a:buFont typeface="Arial" panose="020B0604020202020204" pitchFamily="34" charset="0"/>
                        <a:buChar char="•"/>
                      </a:pPr>
                      <a:r>
                        <a:rPr lang="en-GB" sz="1100" dirty="0" smtClean="0"/>
                        <a:t>Can I describe what I can</a:t>
                      </a:r>
                      <a:r>
                        <a:rPr lang="en-GB" sz="1100" baseline="0" dirty="0" smtClean="0"/>
                        <a:t> hear, see and feel in the world around me? </a:t>
                      </a:r>
                    </a:p>
                    <a:p>
                      <a:pPr marL="171450" indent="-171450" algn="l">
                        <a:buFont typeface="Arial" panose="020B0604020202020204" pitchFamily="34" charset="0"/>
                        <a:buChar char="•"/>
                      </a:pPr>
                      <a:r>
                        <a:rPr lang="en-GB" sz="1100" baseline="0" dirty="0" smtClean="0"/>
                        <a:t>Can I talk about changes that I notice in the world around me?</a:t>
                      </a:r>
                    </a:p>
                    <a:p>
                      <a:pPr marL="171450" indent="-171450" algn="l">
                        <a:buFont typeface="Arial" panose="020B0604020202020204" pitchFamily="34" charset="0"/>
                        <a:buChar char="•"/>
                      </a:pPr>
                      <a:r>
                        <a:rPr lang="en-GB" sz="1100" baseline="0" dirty="0" smtClean="0"/>
                        <a:t>Can I talk about how to care for the world around me? </a:t>
                      </a:r>
                    </a:p>
                    <a:p>
                      <a:pPr marL="171450" indent="-171450" algn="l">
                        <a:buFont typeface="Arial" panose="020B0604020202020204" pitchFamily="34" charset="0"/>
                        <a:buChar char="•"/>
                      </a:pPr>
                      <a:r>
                        <a:rPr lang="en-GB" sz="1100" baseline="0" dirty="0" smtClean="0"/>
                        <a:t>Can I  understand some of the key features of the life-cycle of an animal or plant? Can I talk about habitats? </a:t>
                      </a:r>
                    </a:p>
                    <a:p>
                      <a:pPr marL="171450" indent="-171450" algn="l">
                        <a:buFont typeface="Arial" panose="020B0604020202020204" pitchFamily="34" charset="0"/>
                        <a:buChar char="•"/>
                      </a:pPr>
                      <a:r>
                        <a:rPr lang="en-GB" sz="1100" baseline="0" dirty="0" smtClean="0"/>
                        <a:t>Do I look at maps and atlases and can I talk about some of the features I see? </a:t>
                      </a:r>
                    </a:p>
                    <a:p>
                      <a:pPr marL="171450" indent="-171450" algn="l">
                        <a:buFont typeface="Arial" panose="020B0604020202020204" pitchFamily="34" charset="0"/>
                        <a:buChar char="•"/>
                      </a:pPr>
                      <a:r>
                        <a:rPr lang="en-GB" sz="1100" baseline="0" dirty="0" smtClean="0"/>
                        <a:t>Can I talk about things that </a:t>
                      </a:r>
                      <a:r>
                        <a:rPr lang="en-GB" sz="1100" baseline="0" smtClean="0"/>
                        <a:t>I observe?  </a:t>
                      </a:r>
                      <a:endParaRPr lang="en-GB" sz="1100" dirty="0"/>
                    </a:p>
                  </a:txBody>
                  <a:tcPr/>
                </a:tc>
                <a:tc>
                  <a:txBody>
                    <a:bodyPr/>
                    <a:lstStyle/>
                    <a:p>
                      <a:pPr marL="171450" indent="-171450" algn="l">
                        <a:buFont typeface="Arial" panose="020B0604020202020204" pitchFamily="34" charset="0"/>
                        <a:buChar char="•"/>
                      </a:pPr>
                      <a:r>
                        <a:rPr lang="en-GB" sz="1100" dirty="0" smtClean="0"/>
                        <a:t>Do I closely observe the world</a:t>
                      </a:r>
                      <a:r>
                        <a:rPr lang="en-GB" sz="1100" baseline="0" dirty="0" smtClean="0"/>
                        <a:t> around me? Can I talk about what I can see? Can I draw pictures of what I can see? </a:t>
                      </a:r>
                    </a:p>
                    <a:p>
                      <a:pPr marL="171450" indent="-171450" algn="l">
                        <a:buFont typeface="Arial" panose="020B0604020202020204" pitchFamily="34" charset="0"/>
                        <a:buChar char="•"/>
                      </a:pPr>
                      <a:r>
                        <a:rPr lang="en-GB" sz="1100" baseline="0" dirty="0" smtClean="0"/>
                        <a:t>Can I name and talk about seasons? Can I talk about changes?</a:t>
                      </a:r>
                    </a:p>
                    <a:p>
                      <a:pPr marL="171450" indent="-171450" algn="l">
                        <a:buFont typeface="Arial" panose="020B0604020202020204" pitchFamily="34" charset="0"/>
                        <a:buChar char="•"/>
                      </a:pPr>
                      <a:r>
                        <a:rPr lang="en-GB" sz="1100" baseline="0" dirty="0" smtClean="0"/>
                        <a:t>Do I know what I can do to help the environment?</a:t>
                      </a:r>
                    </a:p>
                    <a:p>
                      <a:pPr marL="171450" indent="-171450" algn="l">
                        <a:buFont typeface="Arial" panose="020B0604020202020204" pitchFamily="34" charset="0"/>
                        <a:buChar char="•"/>
                      </a:pPr>
                      <a:r>
                        <a:rPr lang="en-GB" sz="1100" baseline="0" dirty="0" smtClean="0"/>
                        <a:t>Can I talk about the life-cycles of some animals and plants? Do I notice differences in them? </a:t>
                      </a:r>
                    </a:p>
                    <a:p>
                      <a:pPr marL="171450" indent="-171450" algn="l">
                        <a:buFont typeface="Arial" panose="020B0604020202020204" pitchFamily="34" charset="0"/>
                        <a:buChar char="•"/>
                      </a:pPr>
                      <a:r>
                        <a:rPr lang="en-GB" sz="1100" baseline="0" dirty="0" smtClean="0"/>
                        <a:t>Can I draw a simple map and talk about it? </a:t>
                      </a:r>
                    </a:p>
                    <a:p>
                      <a:pPr marL="171450" indent="-171450" algn="l">
                        <a:buFont typeface="Arial" panose="020B0604020202020204" pitchFamily="34" charset="0"/>
                        <a:buChar char="•"/>
                      </a:pPr>
                      <a:r>
                        <a:rPr lang="en-GB" sz="1100" baseline="0" dirty="0" smtClean="0"/>
                        <a:t>Can I explain how things work (cause and effect) using new vocabulary? </a:t>
                      </a:r>
                      <a:endParaRPr lang="en-GB" sz="1100" dirty="0"/>
                    </a:p>
                  </a:txBody>
                  <a:tcPr/>
                </a:tc>
                <a:tc vMerge="1">
                  <a:txBody>
                    <a:bodyPr/>
                    <a:lstStyle/>
                    <a:p>
                      <a:pPr algn="l"/>
                      <a:endParaRPr lang="en-GB" dirty="0"/>
                    </a:p>
                  </a:txBody>
                  <a:tcPr/>
                </a:tc>
                <a:extLst>
                  <a:ext uri="{0D108BD9-81ED-4DB2-BD59-A6C34878D82A}">
                    <a16:rowId xmlns:a16="http://schemas.microsoft.com/office/drawing/2014/main" val="2251685616"/>
                  </a:ext>
                </a:extLst>
              </a:tr>
            </a:tbl>
          </a:graphicData>
        </a:graphic>
      </p:graphicFrame>
    </p:spTree>
    <p:extLst>
      <p:ext uri="{BB962C8B-B14F-4D97-AF65-F5344CB8AC3E}">
        <p14:creationId xmlns:p14="http://schemas.microsoft.com/office/powerpoint/2010/main" val="35579869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74326" y="39188"/>
            <a:ext cx="6740439" cy="796834"/>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GB" sz="4400" dirty="0" smtClean="0"/>
              <a:t>Expressive Arts and Design</a:t>
            </a:r>
            <a:endParaRPr lang="en-GB" sz="4400" dirty="0"/>
          </a:p>
        </p:txBody>
      </p:sp>
      <p:graphicFrame>
        <p:nvGraphicFramePr>
          <p:cNvPr id="3" name="Table 2"/>
          <p:cNvGraphicFramePr>
            <a:graphicFrameLocks noGrp="1"/>
          </p:cNvGraphicFramePr>
          <p:nvPr>
            <p:extLst>
              <p:ext uri="{D42A27DB-BD31-4B8C-83A1-F6EECF244321}">
                <p14:modId xmlns:p14="http://schemas.microsoft.com/office/powerpoint/2010/main" val="3068331956"/>
              </p:ext>
            </p:extLst>
          </p:nvPr>
        </p:nvGraphicFramePr>
        <p:xfrm>
          <a:off x="156756" y="653139"/>
          <a:ext cx="11913322" cy="6233160"/>
        </p:xfrm>
        <a:graphic>
          <a:graphicData uri="http://schemas.openxmlformats.org/drawingml/2006/table">
            <a:tbl>
              <a:tblPr firstRow="1" bandRow="1">
                <a:tableStyleId>{5940675A-B579-460E-94D1-54222C63F5DA}</a:tableStyleId>
              </a:tblPr>
              <a:tblGrid>
                <a:gridCol w="1474006">
                  <a:extLst>
                    <a:ext uri="{9D8B030D-6E8A-4147-A177-3AD203B41FA5}">
                      <a16:colId xmlns:a16="http://schemas.microsoft.com/office/drawing/2014/main" val="1596052232"/>
                    </a:ext>
                  </a:extLst>
                </a:gridCol>
                <a:gridCol w="2609829">
                  <a:extLst>
                    <a:ext uri="{9D8B030D-6E8A-4147-A177-3AD203B41FA5}">
                      <a16:colId xmlns:a16="http://schemas.microsoft.com/office/drawing/2014/main" val="3495266064"/>
                    </a:ext>
                  </a:extLst>
                </a:gridCol>
                <a:gridCol w="2609829">
                  <a:extLst>
                    <a:ext uri="{9D8B030D-6E8A-4147-A177-3AD203B41FA5}">
                      <a16:colId xmlns:a16="http://schemas.microsoft.com/office/drawing/2014/main" val="3318498368"/>
                    </a:ext>
                  </a:extLst>
                </a:gridCol>
                <a:gridCol w="2609829">
                  <a:extLst>
                    <a:ext uri="{9D8B030D-6E8A-4147-A177-3AD203B41FA5}">
                      <a16:colId xmlns:a16="http://schemas.microsoft.com/office/drawing/2014/main" val="2091172436"/>
                    </a:ext>
                  </a:extLst>
                </a:gridCol>
                <a:gridCol w="2609829">
                  <a:extLst>
                    <a:ext uri="{9D8B030D-6E8A-4147-A177-3AD203B41FA5}">
                      <a16:colId xmlns:a16="http://schemas.microsoft.com/office/drawing/2014/main" val="3572564102"/>
                    </a:ext>
                  </a:extLst>
                </a:gridCol>
              </a:tblGrid>
              <a:tr h="510285">
                <a:tc>
                  <a:txBody>
                    <a:bodyPr/>
                    <a:lstStyle/>
                    <a:p>
                      <a:pPr algn="ctr"/>
                      <a:r>
                        <a:rPr lang="en-GB" sz="1400" b="1" dirty="0" smtClean="0">
                          <a:solidFill>
                            <a:schemeClr val="bg1"/>
                          </a:solidFill>
                        </a:rPr>
                        <a:t>EYFS Curriculum Goal</a:t>
                      </a:r>
                      <a:endParaRPr lang="en-GB" sz="1400" b="1" dirty="0">
                        <a:solidFill>
                          <a:schemeClr val="bg1"/>
                        </a:solidFill>
                      </a:endParaRPr>
                    </a:p>
                  </a:txBody>
                  <a:tcPr>
                    <a:solidFill>
                      <a:srgbClr val="0070C0"/>
                    </a:solidFill>
                  </a:tcPr>
                </a:tc>
                <a:tc>
                  <a:txBody>
                    <a:bodyPr/>
                    <a:lstStyle/>
                    <a:p>
                      <a:pPr algn="ctr"/>
                      <a:r>
                        <a:rPr lang="en-GB" sz="1400" b="1" dirty="0" smtClean="0">
                          <a:solidFill>
                            <a:schemeClr val="bg1"/>
                          </a:solidFill>
                        </a:rPr>
                        <a:t>First checkpoint</a:t>
                      </a:r>
                      <a:endParaRPr lang="en-GB" sz="1400" b="1" dirty="0">
                        <a:solidFill>
                          <a:schemeClr val="bg1"/>
                        </a:solidFill>
                      </a:endParaRPr>
                    </a:p>
                  </a:txBody>
                  <a:tcPr>
                    <a:solidFill>
                      <a:srgbClr val="0070C0"/>
                    </a:solidFill>
                  </a:tcPr>
                </a:tc>
                <a:tc>
                  <a:txBody>
                    <a:bodyPr/>
                    <a:lstStyle/>
                    <a:p>
                      <a:pPr algn="ctr"/>
                      <a:r>
                        <a:rPr lang="en-GB" sz="1400" b="1" dirty="0" smtClean="0">
                          <a:solidFill>
                            <a:schemeClr val="bg1"/>
                          </a:solidFill>
                        </a:rPr>
                        <a:t>Second</a:t>
                      </a:r>
                      <a:r>
                        <a:rPr lang="en-GB" sz="1400" b="1" baseline="0" dirty="0" smtClean="0">
                          <a:solidFill>
                            <a:schemeClr val="bg1"/>
                          </a:solidFill>
                        </a:rPr>
                        <a:t> Checkpoint</a:t>
                      </a:r>
                      <a:endParaRPr lang="en-GB" sz="1400" b="1" dirty="0">
                        <a:solidFill>
                          <a:schemeClr val="bg1"/>
                        </a:solidFill>
                      </a:endParaRPr>
                    </a:p>
                  </a:txBody>
                  <a:tcPr>
                    <a:solidFill>
                      <a:srgbClr val="0070C0"/>
                    </a:solidFill>
                  </a:tcPr>
                </a:tc>
                <a:tc>
                  <a:txBody>
                    <a:bodyPr/>
                    <a:lstStyle/>
                    <a:p>
                      <a:pPr algn="ctr"/>
                      <a:r>
                        <a:rPr lang="en-GB" sz="1400" b="1" dirty="0" smtClean="0">
                          <a:solidFill>
                            <a:schemeClr val="bg1"/>
                          </a:solidFill>
                        </a:rPr>
                        <a:t>Third Checkpoint</a:t>
                      </a:r>
                      <a:endParaRPr lang="en-GB" sz="1400" b="1" dirty="0">
                        <a:solidFill>
                          <a:schemeClr val="bg1"/>
                        </a:solidFill>
                      </a:endParaRPr>
                    </a:p>
                  </a:txBody>
                  <a:tcPr>
                    <a:solidFill>
                      <a:srgbClr val="0070C0"/>
                    </a:solidFill>
                  </a:tcPr>
                </a:tc>
                <a:tc>
                  <a:txBody>
                    <a:bodyPr/>
                    <a:lstStyle/>
                    <a:p>
                      <a:pPr algn="ctr"/>
                      <a:r>
                        <a:rPr lang="en-GB" sz="1400" b="1" dirty="0" smtClean="0">
                          <a:solidFill>
                            <a:schemeClr val="bg1"/>
                          </a:solidFill>
                        </a:rPr>
                        <a:t>Linked</a:t>
                      </a:r>
                      <a:r>
                        <a:rPr lang="en-GB" sz="1400" b="1" baseline="0" dirty="0" smtClean="0">
                          <a:solidFill>
                            <a:schemeClr val="bg1"/>
                          </a:solidFill>
                        </a:rPr>
                        <a:t> ELG</a:t>
                      </a:r>
                      <a:endParaRPr lang="en-GB" sz="1400" b="1" dirty="0">
                        <a:solidFill>
                          <a:schemeClr val="bg1"/>
                        </a:solidFill>
                      </a:endParaRPr>
                    </a:p>
                  </a:txBody>
                  <a:tcPr>
                    <a:solidFill>
                      <a:srgbClr val="0070C0"/>
                    </a:solidFill>
                  </a:tcPr>
                </a:tc>
                <a:extLst>
                  <a:ext uri="{0D108BD9-81ED-4DB2-BD59-A6C34878D82A}">
                    <a16:rowId xmlns:a16="http://schemas.microsoft.com/office/drawing/2014/main" val="433126509"/>
                  </a:ext>
                </a:extLst>
              </a:tr>
              <a:tr h="2896620">
                <a:tc>
                  <a:txBody>
                    <a:bodyPr/>
                    <a:lstStyle/>
                    <a:p>
                      <a:pPr marL="0" lvl="0" indent="0" algn="ctr">
                        <a:lnSpc>
                          <a:spcPct val="107000"/>
                        </a:lnSpc>
                        <a:spcAft>
                          <a:spcPts val="0"/>
                        </a:spcAft>
                        <a:buFont typeface="Symbol" panose="05050102010706020507" pitchFamily="18" charset="2"/>
                        <a:buNone/>
                      </a:pPr>
                      <a:r>
                        <a:rPr lang="en-US" sz="1100" dirty="0" smtClean="0">
                          <a:solidFill>
                            <a:schemeClr val="bg1"/>
                          </a:solidFill>
                          <a:effectLst/>
                        </a:rPr>
                        <a:t>I am confident to express myself in a variety of different ways.</a:t>
                      </a:r>
                      <a:endParaRPr lang="en-GB" sz="1100" dirty="0" smtClean="0">
                        <a:solidFill>
                          <a:schemeClr val="bg1"/>
                        </a:solidFill>
                        <a:effectLst/>
                      </a:endParaRPr>
                    </a:p>
                    <a:p>
                      <a:pPr algn="ctr"/>
                      <a:endParaRPr lang="en-GB" sz="1100" dirty="0">
                        <a:solidFill>
                          <a:schemeClr val="bg1"/>
                        </a:solidFill>
                      </a:endParaRPr>
                    </a:p>
                  </a:txBody>
                  <a:tcPr>
                    <a:solidFill>
                      <a:srgbClr val="0070C0"/>
                    </a:solidFill>
                  </a:tcPr>
                </a:tc>
                <a:tc>
                  <a:txBody>
                    <a:bodyPr/>
                    <a:lstStyle/>
                    <a:p>
                      <a:pPr marL="171450" indent="-171450" algn="l">
                        <a:buFont typeface="Arial" panose="020B0604020202020204" pitchFamily="34" charset="0"/>
                        <a:buChar char="•"/>
                      </a:pPr>
                      <a:r>
                        <a:rPr lang="en-GB" sz="1100" dirty="0" smtClean="0"/>
                        <a:t>Do I have my own ideas?</a:t>
                      </a:r>
                    </a:p>
                    <a:p>
                      <a:pPr marL="171450" indent="-171450" algn="l">
                        <a:buFont typeface="Arial" panose="020B0604020202020204" pitchFamily="34" charset="0"/>
                        <a:buChar char="•"/>
                      </a:pPr>
                      <a:r>
                        <a:rPr lang="en-GB" sz="1100" dirty="0" smtClean="0"/>
                        <a:t>Can I explore different materials freely, in order to develop</a:t>
                      </a:r>
                      <a:r>
                        <a:rPr lang="en-GB" sz="1100" baseline="0" dirty="0" smtClean="0"/>
                        <a:t> </a:t>
                      </a:r>
                      <a:r>
                        <a:rPr lang="en-GB" sz="1100" dirty="0" smtClean="0"/>
                        <a:t>ideas about how to use them and what to make?</a:t>
                      </a:r>
                    </a:p>
                    <a:p>
                      <a:pPr marL="171450" indent="-171450" algn="l">
                        <a:buFont typeface="Arial" panose="020B0604020202020204" pitchFamily="34" charset="0"/>
                        <a:buChar char="•"/>
                      </a:pPr>
                      <a:r>
                        <a:rPr lang="en-GB" sz="1100" dirty="0" smtClean="0"/>
                        <a:t>Can I join materials</a:t>
                      </a:r>
                      <a:r>
                        <a:rPr lang="en-GB" sz="1100" baseline="0" dirty="0" smtClean="0"/>
                        <a:t> using basic resources e.g. glue/</a:t>
                      </a:r>
                      <a:r>
                        <a:rPr lang="en-GB" sz="1100" baseline="0" dirty="0" err="1" smtClean="0"/>
                        <a:t>sellotape</a:t>
                      </a:r>
                      <a:r>
                        <a:rPr lang="en-GB" sz="1100" baseline="0" dirty="0" smtClean="0"/>
                        <a:t>? </a:t>
                      </a:r>
                    </a:p>
                    <a:p>
                      <a:pPr marL="171450" indent="-171450" algn="l">
                        <a:buFont typeface="Arial" panose="020B0604020202020204" pitchFamily="34" charset="0"/>
                        <a:buChar char="•"/>
                      </a:pPr>
                      <a:r>
                        <a:rPr lang="en-GB" sz="1100" dirty="0" smtClean="0"/>
                        <a:t>Do</a:t>
                      </a:r>
                      <a:r>
                        <a:rPr lang="en-GB" sz="1100" baseline="0" dirty="0" smtClean="0"/>
                        <a:t> I u</a:t>
                      </a:r>
                      <a:r>
                        <a:rPr lang="en-GB" sz="1100" dirty="0" smtClean="0"/>
                        <a:t>nderstand that I</a:t>
                      </a:r>
                      <a:r>
                        <a:rPr lang="en-GB" sz="1100" baseline="0" dirty="0" smtClean="0"/>
                        <a:t> </a:t>
                      </a:r>
                      <a:r>
                        <a:rPr lang="en-GB" sz="1100" dirty="0" smtClean="0"/>
                        <a:t>can draw shapes marks to represent objects/people. </a:t>
                      </a:r>
                    </a:p>
                    <a:p>
                      <a:pPr marL="171450" indent="-171450" algn="l">
                        <a:buFont typeface="Arial" panose="020B0604020202020204" pitchFamily="34" charset="0"/>
                        <a:buChar char="•"/>
                      </a:pPr>
                      <a:r>
                        <a:rPr lang="en-GB" sz="1100" dirty="0" smtClean="0"/>
                        <a:t>Can I use different tools/objects</a:t>
                      </a:r>
                      <a:r>
                        <a:rPr lang="en-GB" sz="1100" baseline="0" dirty="0" smtClean="0"/>
                        <a:t> for mark making e.g. paint, pens, pencils , sponges etc.? </a:t>
                      </a:r>
                    </a:p>
                    <a:p>
                      <a:pPr marL="171450" indent="-171450" algn="l">
                        <a:buFont typeface="Arial" panose="020B0604020202020204" pitchFamily="34" charset="0"/>
                        <a:buChar char="•"/>
                      </a:pPr>
                      <a:r>
                        <a:rPr lang="en-GB" sz="1100" baseline="0" dirty="0" smtClean="0"/>
                        <a:t>Do I explore colours and colour mixing?</a:t>
                      </a:r>
                    </a:p>
                    <a:p>
                      <a:pPr marL="171450" indent="-171450" algn="l">
                        <a:buFont typeface="Arial" panose="020B0604020202020204" pitchFamily="34" charset="0"/>
                        <a:buChar char="•"/>
                      </a:pPr>
                      <a:r>
                        <a:rPr lang="en-GB" sz="1100" baseline="0" dirty="0" smtClean="0"/>
                        <a:t>Can I print using different objects?</a:t>
                      </a:r>
                    </a:p>
                  </a:txBody>
                  <a:tcPr/>
                </a:tc>
                <a:tc>
                  <a:txBody>
                    <a:bodyPr/>
                    <a:lstStyle/>
                    <a:p>
                      <a:pPr marL="171450" indent="-171450" algn="l">
                        <a:buFont typeface="Arial" panose="020B0604020202020204" pitchFamily="34" charset="0"/>
                        <a:buChar char="•"/>
                      </a:pPr>
                      <a:r>
                        <a:rPr lang="en-GB" sz="1100" dirty="0" smtClean="0"/>
                        <a:t>Can I develop my ideas,</a:t>
                      </a:r>
                      <a:r>
                        <a:rPr lang="en-GB" sz="1100" baseline="0" dirty="0" smtClean="0"/>
                        <a:t> by adding to or changing them?</a:t>
                      </a:r>
                    </a:p>
                    <a:p>
                      <a:pPr marL="171450" indent="-171450" algn="l">
                        <a:buFont typeface="Arial" panose="020B0604020202020204" pitchFamily="34" charset="0"/>
                        <a:buChar char="•"/>
                      </a:pPr>
                      <a:r>
                        <a:rPr lang="en-GB" sz="1100" dirty="0" smtClean="0"/>
                        <a:t>Can I represent familiar objects using a</a:t>
                      </a:r>
                      <a:r>
                        <a:rPr lang="en-GB" sz="1100" baseline="0" dirty="0" smtClean="0"/>
                        <a:t> variety of materials e.g. drawing, painting or playdough etc.? </a:t>
                      </a:r>
                    </a:p>
                    <a:p>
                      <a:pPr marL="171450" indent="-171450" algn="l">
                        <a:buFont typeface="Arial" panose="020B0604020202020204" pitchFamily="34" charset="0"/>
                        <a:buChar char="•"/>
                      </a:pPr>
                      <a:r>
                        <a:rPr lang="en-GB" sz="1100" baseline="0" dirty="0" smtClean="0"/>
                        <a:t>Can I begin to explore different methods for joining objects together? </a:t>
                      </a:r>
                    </a:p>
                    <a:p>
                      <a:pPr marL="171450" indent="-171450" algn="l">
                        <a:buFont typeface="Arial" panose="020B0604020202020204" pitchFamily="34" charset="0"/>
                        <a:buChar char="•"/>
                      </a:pPr>
                      <a:r>
                        <a:rPr lang="en-GB" sz="1100" baseline="0" dirty="0" smtClean="0"/>
                        <a:t>Can I draw/paint a representation of myself and add details e.g. arms, legs, head, body etc.? </a:t>
                      </a:r>
                    </a:p>
                    <a:p>
                      <a:pPr marL="171450" indent="-171450" algn="l">
                        <a:buFont typeface="Arial" panose="020B0604020202020204" pitchFamily="34" charset="0"/>
                        <a:buChar char="•"/>
                      </a:pPr>
                      <a:r>
                        <a:rPr lang="en-GB" sz="1100" dirty="0" smtClean="0"/>
                        <a:t>Do I explore how red, blue and yellow paint can be mixed to make different colours?</a:t>
                      </a:r>
                    </a:p>
                    <a:p>
                      <a:pPr marL="171450" indent="-171450" algn="l">
                        <a:buFont typeface="Arial" panose="020B0604020202020204" pitchFamily="34" charset="0"/>
                        <a:buChar char="•"/>
                      </a:pPr>
                      <a:r>
                        <a:rPr lang="en-GB" sz="1100" dirty="0" smtClean="0"/>
                        <a:t>Can I use junk modelling to represent my ideas? </a:t>
                      </a:r>
                    </a:p>
                  </a:txBody>
                  <a:tcPr/>
                </a:tc>
                <a:tc>
                  <a:txBody>
                    <a:bodyPr/>
                    <a:lstStyle/>
                    <a:p>
                      <a:pPr marL="171450" indent="-171450" algn="l">
                        <a:buFont typeface="Arial" panose="020B0604020202020204" pitchFamily="34" charset="0"/>
                        <a:buChar char="•"/>
                      </a:pPr>
                      <a:r>
                        <a:rPr lang="en-GB" sz="1100" dirty="0" smtClean="0"/>
                        <a:t>Do I have my own ideas</a:t>
                      </a:r>
                      <a:r>
                        <a:rPr lang="en-GB" sz="1100" baseline="0" dirty="0" smtClean="0"/>
                        <a:t> and can I talk about what I have made/how I have made it?</a:t>
                      </a:r>
                    </a:p>
                    <a:p>
                      <a:pPr marL="171450" indent="-171450" algn="l">
                        <a:buFont typeface="Arial" panose="020B0604020202020204" pitchFamily="34" charset="0"/>
                        <a:buChar char="•"/>
                      </a:pPr>
                      <a:r>
                        <a:rPr lang="en-GB" sz="1100" dirty="0" smtClean="0"/>
                        <a:t>Can I join materials in different ways e.g. </a:t>
                      </a:r>
                      <a:r>
                        <a:rPr lang="en-GB" sz="1100" dirty="0" err="1" smtClean="0"/>
                        <a:t>sellotape</a:t>
                      </a:r>
                      <a:r>
                        <a:rPr lang="en-GB" sz="1100" dirty="0" smtClean="0"/>
                        <a:t>, glue,</a:t>
                      </a:r>
                      <a:r>
                        <a:rPr lang="en-GB" sz="1100" baseline="0" dirty="0" smtClean="0"/>
                        <a:t> </a:t>
                      </a:r>
                      <a:r>
                        <a:rPr lang="en-GB" sz="1100" dirty="0" smtClean="0"/>
                        <a:t>split pins</a:t>
                      </a:r>
                      <a:r>
                        <a:rPr lang="en-GB" sz="1100" baseline="0" dirty="0" smtClean="0"/>
                        <a:t>, tying knots, using paper joins?</a:t>
                      </a:r>
                    </a:p>
                    <a:p>
                      <a:pPr marL="171450" indent="-171450" algn="l">
                        <a:buFont typeface="Arial" panose="020B0604020202020204" pitchFamily="34" charset="0"/>
                        <a:buChar char="•"/>
                      </a:pPr>
                      <a:r>
                        <a:rPr lang="en-GB" sz="1100" baseline="0" dirty="0" smtClean="0"/>
                        <a:t>Can I use particular colours to represent certain things?</a:t>
                      </a:r>
                    </a:p>
                    <a:p>
                      <a:pPr marL="171450" indent="-171450" algn="l">
                        <a:buFont typeface="Arial" panose="020B0604020202020204" pitchFamily="34" charset="0"/>
                        <a:buChar char="•"/>
                      </a:pPr>
                      <a:r>
                        <a:rPr lang="en-GB" sz="1100" baseline="0" dirty="0" smtClean="0"/>
                        <a:t>Can I add details to my representations? </a:t>
                      </a:r>
                    </a:p>
                    <a:p>
                      <a:pPr marL="171450" indent="-171450" algn="l">
                        <a:buFont typeface="Arial" panose="020B0604020202020204" pitchFamily="34" charset="0"/>
                        <a:buChar char="•"/>
                      </a:pPr>
                      <a:r>
                        <a:rPr lang="en-GB" sz="1100" baseline="0" dirty="0" smtClean="0"/>
                        <a:t>Do I understand that I can mix paints to make different colours? </a:t>
                      </a:r>
                    </a:p>
                    <a:p>
                      <a:pPr marL="171450" indent="-171450" algn="l">
                        <a:buFont typeface="Arial" panose="020B0604020202020204" pitchFamily="34" charset="0"/>
                        <a:buChar char="•"/>
                      </a:pPr>
                      <a:r>
                        <a:rPr lang="en-GB" sz="1100" baseline="0" dirty="0" smtClean="0"/>
                        <a:t>Can I carefully choose materials and resources to use, knowing that they may have different effects?</a:t>
                      </a:r>
                    </a:p>
                    <a:p>
                      <a:pPr marL="171450" indent="-171450" algn="l">
                        <a:buFont typeface="Arial" panose="020B0604020202020204" pitchFamily="34" charset="0"/>
                        <a:buChar char="•"/>
                      </a:pPr>
                      <a:r>
                        <a:rPr lang="en-GB" sz="1100" baseline="0" dirty="0" smtClean="0"/>
                        <a:t>Can I do an observational drawing, looking carefully at the details? </a:t>
                      </a:r>
                      <a:endParaRPr lang="en-GB" sz="1100" dirty="0"/>
                    </a:p>
                  </a:txBody>
                  <a:tcPr/>
                </a:tc>
                <a:tc rowSpan="2">
                  <a:txBody>
                    <a:bodyPr/>
                    <a:lstStyle/>
                    <a:p>
                      <a:pPr algn="l"/>
                      <a:r>
                        <a:rPr lang="en-GB" sz="1050" b="1" dirty="0" smtClean="0"/>
                        <a:t>Creating with Materials </a:t>
                      </a:r>
                    </a:p>
                    <a:p>
                      <a:pPr marL="171450" indent="-171450" algn="l">
                        <a:buFontTx/>
                        <a:buChar char="-"/>
                      </a:pPr>
                      <a:r>
                        <a:rPr lang="en-GB" sz="1050" dirty="0" smtClean="0"/>
                        <a:t>Safely use and explore a variety of materials, tools and techniques, experimenting with colour, design, texture, form, and function; </a:t>
                      </a:r>
                    </a:p>
                    <a:p>
                      <a:pPr marL="171450" indent="-171450" algn="l">
                        <a:buFontTx/>
                        <a:buChar char="-"/>
                      </a:pPr>
                      <a:r>
                        <a:rPr lang="en-GB" sz="1050" dirty="0" smtClean="0"/>
                        <a:t>Share their creations, explaining the process they have used; </a:t>
                      </a:r>
                    </a:p>
                    <a:p>
                      <a:pPr marL="171450" indent="-171450" algn="l">
                        <a:buFontTx/>
                        <a:buChar char="-"/>
                      </a:pPr>
                      <a:r>
                        <a:rPr lang="en-GB" sz="1050" dirty="0" smtClean="0"/>
                        <a:t>Make use of props and materials when role playing characters in narratives and stories. </a:t>
                      </a:r>
                    </a:p>
                    <a:p>
                      <a:pPr marL="0" indent="0" algn="l">
                        <a:buFontTx/>
                        <a:buNone/>
                      </a:pPr>
                      <a:r>
                        <a:rPr lang="en-GB" sz="1050" b="1" dirty="0" smtClean="0"/>
                        <a:t>Being Imaginative and Expressive </a:t>
                      </a:r>
                    </a:p>
                    <a:p>
                      <a:pPr marL="171450" indent="-171450" algn="l">
                        <a:buFontTx/>
                        <a:buChar char="-"/>
                      </a:pPr>
                      <a:r>
                        <a:rPr lang="en-GB" sz="1050" dirty="0" smtClean="0"/>
                        <a:t>Invent, adapt and recount narratives and stories with peers and their teacher; </a:t>
                      </a:r>
                    </a:p>
                    <a:p>
                      <a:pPr marL="171450" indent="-171450" algn="l">
                        <a:buFontTx/>
                        <a:buChar char="-"/>
                      </a:pPr>
                      <a:r>
                        <a:rPr lang="en-GB" sz="1050" dirty="0" smtClean="0"/>
                        <a:t>Sing a range of well-known nursery rhymes and songs; </a:t>
                      </a:r>
                    </a:p>
                    <a:p>
                      <a:pPr marL="171450" indent="-171450" algn="l">
                        <a:buFontTx/>
                        <a:buChar char="-"/>
                      </a:pPr>
                      <a:r>
                        <a:rPr lang="en-GB" sz="1050" dirty="0" smtClean="0"/>
                        <a:t>Perform songs, rhymes, poems and stories with others, and – when appropriate try to move in time with music. </a:t>
                      </a:r>
                      <a:endParaRPr lang="en-GB" sz="1050" dirty="0"/>
                    </a:p>
                  </a:txBody>
                  <a:tcPr/>
                </a:tc>
                <a:extLst>
                  <a:ext uri="{0D108BD9-81ED-4DB2-BD59-A6C34878D82A}">
                    <a16:rowId xmlns:a16="http://schemas.microsoft.com/office/drawing/2014/main" val="2041913060"/>
                  </a:ext>
                </a:extLst>
              </a:tr>
              <a:tr h="2236251">
                <a:tc>
                  <a:txBody>
                    <a:bodyPr/>
                    <a:lstStyle/>
                    <a:p>
                      <a:pPr marL="0" marR="0" lvl="0" indent="0" algn="ctr" defTabSz="914400" rtl="0" eaLnBrk="1" fontAlgn="auto" latinLnBrk="0" hangingPunct="1">
                        <a:lnSpc>
                          <a:spcPct val="100000"/>
                        </a:lnSpc>
                        <a:spcBef>
                          <a:spcPts val="0"/>
                        </a:spcBef>
                        <a:spcAft>
                          <a:spcPts val="0"/>
                        </a:spcAft>
                        <a:buClrTx/>
                        <a:buSzTx/>
                        <a:buFont typeface="Symbol" panose="05050102010706020507" pitchFamily="18" charset="2"/>
                        <a:buNone/>
                        <a:tabLst/>
                        <a:defRPr/>
                      </a:pPr>
                      <a:r>
                        <a:rPr lang="en-US" sz="1100" dirty="0" smtClean="0">
                          <a:solidFill>
                            <a:schemeClr val="bg1"/>
                          </a:solidFill>
                          <a:effectLst/>
                        </a:rPr>
                        <a:t>I can perform a story, song, poem or rhyme to an audience. </a:t>
                      </a:r>
                      <a:endParaRPr lang="en-GB" sz="1100"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lvl="0" indent="0" algn="ctr">
                        <a:spcAft>
                          <a:spcPts val="0"/>
                        </a:spcAft>
                        <a:buFont typeface="Symbol" panose="05050102010706020507" pitchFamily="18" charset="2"/>
                        <a:buNone/>
                      </a:pPr>
                      <a:endParaRPr lang="en-GB" sz="1100" dirty="0">
                        <a:solidFill>
                          <a:schemeClr val="bg1"/>
                        </a:solidFill>
                        <a:effectLst/>
                        <a:latin typeface="Century Gothic" panose="020B0502020202020204" pitchFamily="34" charset="0"/>
                        <a:ea typeface="Calibri" panose="020F0502020204030204" pitchFamily="34" charset="0"/>
                        <a:cs typeface="Century Gothic" panose="020B0502020202020204" pitchFamily="34" charset="0"/>
                      </a:endParaRPr>
                    </a:p>
                  </a:txBody>
                  <a:tcPr>
                    <a:solidFill>
                      <a:srgbClr val="0070C0"/>
                    </a:solidFill>
                  </a:tcPr>
                </a:tc>
                <a:tc>
                  <a:txBody>
                    <a:bodyPr/>
                    <a:lstStyle/>
                    <a:p>
                      <a:pPr marL="171450" indent="-171450" algn="l">
                        <a:buFont typeface="Arial" panose="020B0604020202020204" pitchFamily="34" charset="0"/>
                        <a:buChar char="•"/>
                      </a:pPr>
                      <a:r>
                        <a:rPr lang="en-GB" sz="1100" dirty="0" smtClean="0"/>
                        <a:t>Do I join in with</a:t>
                      </a:r>
                      <a:r>
                        <a:rPr lang="en-GB" sz="1100" baseline="0" dirty="0" smtClean="0"/>
                        <a:t> pretend play, using objects to represent different things?</a:t>
                      </a:r>
                    </a:p>
                    <a:p>
                      <a:pPr marL="171450" indent="-171450" algn="l">
                        <a:buFont typeface="Arial" panose="020B0604020202020204" pitchFamily="34" charset="0"/>
                        <a:buChar char="•"/>
                      </a:pPr>
                      <a:r>
                        <a:rPr lang="en-GB" sz="1100" dirty="0" smtClean="0"/>
                        <a:t>Do I have my own ideas and am I beginning to develop stories using small world equipment? </a:t>
                      </a:r>
                    </a:p>
                    <a:p>
                      <a:pPr marL="171450" indent="-171450" algn="l">
                        <a:buFont typeface="Arial" panose="020B0604020202020204" pitchFamily="34" charset="0"/>
                        <a:buChar char="•"/>
                      </a:pPr>
                      <a:r>
                        <a:rPr lang="en-GB" sz="1100" dirty="0" smtClean="0"/>
                        <a:t>Do I join</a:t>
                      </a:r>
                      <a:r>
                        <a:rPr lang="en-GB" sz="1100" baseline="0" dirty="0" smtClean="0"/>
                        <a:t> in with singing songs e.g. nursery rhymes/action songs?</a:t>
                      </a:r>
                    </a:p>
                    <a:p>
                      <a:pPr marL="171450" indent="-171450" algn="l">
                        <a:buFont typeface="Arial" panose="020B0604020202020204" pitchFamily="34" charset="0"/>
                        <a:buChar char="•"/>
                      </a:pPr>
                      <a:r>
                        <a:rPr lang="en-GB" sz="1100" baseline="0" dirty="0" smtClean="0"/>
                        <a:t>Do I move to music in different ways?</a:t>
                      </a:r>
                    </a:p>
                    <a:p>
                      <a:pPr marL="171450" indent="-171450" algn="l">
                        <a:buFont typeface="Arial" panose="020B0604020202020204" pitchFamily="34" charset="0"/>
                        <a:buChar char="•"/>
                      </a:pPr>
                      <a:r>
                        <a:rPr lang="en-GB" sz="1100" baseline="0" dirty="0" smtClean="0"/>
                        <a:t>Can I make my voice louder and quieter? </a:t>
                      </a:r>
                    </a:p>
                    <a:p>
                      <a:pPr marL="171450" indent="-171450" algn="l">
                        <a:buFont typeface="Arial" panose="020B0604020202020204" pitchFamily="34" charset="0"/>
                        <a:buChar char="•"/>
                      </a:pPr>
                      <a:r>
                        <a:rPr lang="en-GB" sz="1100" baseline="0" dirty="0" smtClean="0"/>
                        <a:t>Can I sing and recognise high/low pitch? </a:t>
                      </a:r>
                    </a:p>
                    <a:p>
                      <a:pPr marL="171450" indent="-171450" algn="l">
                        <a:buFont typeface="Arial" panose="020B0604020202020204" pitchFamily="34" charset="0"/>
                        <a:buChar char="•"/>
                      </a:pPr>
                      <a:r>
                        <a:rPr lang="en-GB" sz="1100" baseline="0" dirty="0" smtClean="0"/>
                        <a:t>Do I enjoy exploring sounds ?</a:t>
                      </a:r>
                      <a:endParaRPr lang="en-GB" sz="1100" dirty="0"/>
                    </a:p>
                  </a:txBody>
                  <a:tcPr/>
                </a:tc>
                <a:tc>
                  <a:txBody>
                    <a:bodyPr/>
                    <a:lstStyle/>
                    <a:p>
                      <a:pPr marL="171450" indent="-171450" algn="l">
                        <a:buFont typeface="Arial" panose="020B0604020202020204" pitchFamily="34" charset="0"/>
                        <a:buChar char="•"/>
                      </a:pPr>
                      <a:r>
                        <a:rPr lang="en-GB" sz="1100" dirty="0" smtClean="0"/>
                        <a:t>Do I make</a:t>
                      </a:r>
                      <a:r>
                        <a:rPr lang="en-GB" sz="1100" baseline="0" dirty="0" smtClean="0"/>
                        <a:t> imaginative and more complex small worlds using the resources around me?</a:t>
                      </a:r>
                    </a:p>
                    <a:p>
                      <a:pPr marL="171450" indent="-171450" algn="l">
                        <a:buFont typeface="Arial" panose="020B0604020202020204" pitchFamily="34" charset="0"/>
                        <a:buChar char="•"/>
                      </a:pPr>
                      <a:r>
                        <a:rPr lang="en-GB" sz="1100" dirty="0" smtClean="0"/>
                        <a:t>Can I remember and sing entire songs?</a:t>
                      </a:r>
                    </a:p>
                    <a:p>
                      <a:pPr marL="171450" indent="-171450" algn="l">
                        <a:buFont typeface="Arial" panose="020B0604020202020204" pitchFamily="34" charset="0"/>
                        <a:buChar char="•"/>
                      </a:pPr>
                      <a:r>
                        <a:rPr lang="en-GB" sz="1100" dirty="0" smtClean="0"/>
                        <a:t>Can I sing the pitch of a tone sung by another person (‘pitch match’)?</a:t>
                      </a:r>
                    </a:p>
                    <a:p>
                      <a:pPr marL="171450" indent="-171450" algn="l">
                        <a:buFont typeface="Arial" panose="020B0604020202020204" pitchFamily="34" charset="0"/>
                        <a:buChar char="•"/>
                      </a:pPr>
                      <a:r>
                        <a:rPr lang="en-GB" sz="1100" dirty="0" smtClean="0"/>
                        <a:t>Can</a:t>
                      </a:r>
                      <a:r>
                        <a:rPr lang="en-GB" sz="1100" baseline="0" dirty="0" smtClean="0"/>
                        <a:t> I move in time to a steady beat?</a:t>
                      </a:r>
                    </a:p>
                    <a:p>
                      <a:pPr marL="171450" indent="-171450" algn="l">
                        <a:buFont typeface="Arial" panose="020B0604020202020204" pitchFamily="34" charset="0"/>
                        <a:buChar char="•"/>
                      </a:pPr>
                      <a:r>
                        <a:rPr lang="en-GB" sz="1100" dirty="0" smtClean="0"/>
                        <a:t>Can I tap out a repeated rhythm, using voice and instruments/ body percussion through copy-back and answer games, etc.? </a:t>
                      </a:r>
                      <a:r>
                        <a:rPr lang="en-GB" sz="1100" baseline="0" dirty="0" smtClean="0"/>
                        <a:t> </a:t>
                      </a:r>
                    </a:p>
                    <a:p>
                      <a:pPr marL="171450" indent="-171450" algn="l">
                        <a:buFont typeface="Arial" panose="020B0604020202020204" pitchFamily="34" charset="0"/>
                        <a:buChar char="•"/>
                      </a:pPr>
                      <a:r>
                        <a:rPr lang="en-GB" sz="1100" baseline="0" dirty="0" smtClean="0"/>
                        <a:t>Do I explore different instruments and begin to play with increasing control? </a:t>
                      </a:r>
                    </a:p>
                    <a:p>
                      <a:pPr marL="171450" indent="-171450" algn="l">
                        <a:buFont typeface="Arial" panose="020B0604020202020204" pitchFamily="34" charset="0"/>
                        <a:buChar char="•"/>
                      </a:pPr>
                      <a:r>
                        <a:rPr lang="en-GB" sz="1100" dirty="0" smtClean="0"/>
                        <a:t>Do I share my ideas and perform</a:t>
                      </a:r>
                      <a:r>
                        <a:rPr lang="en-GB" sz="1100" baseline="0" dirty="0" smtClean="0"/>
                        <a:t> my</a:t>
                      </a:r>
                      <a:r>
                        <a:rPr lang="en-GB" sz="1100" dirty="0" smtClean="0"/>
                        <a:t> work to others with </a:t>
                      </a:r>
                      <a:r>
                        <a:rPr lang="en-GB" sz="1100" smtClean="0"/>
                        <a:t>adult support where needed?</a:t>
                      </a:r>
                      <a:endParaRPr lang="en-GB" sz="1100" dirty="0"/>
                    </a:p>
                  </a:txBody>
                  <a:tcPr/>
                </a:tc>
                <a:tc>
                  <a:txBody>
                    <a:bodyPr/>
                    <a:lstStyle/>
                    <a:p>
                      <a:pPr marL="171450" indent="-171450" algn="l">
                        <a:buFont typeface="Arial" panose="020B0604020202020204" pitchFamily="34" charset="0"/>
                        <a:buChar char="•"/>
                      </a:pPr>
                      <a:r>
                        <a:rPr lang="en-GB" sz="1100" dirty="0" smtClean="0"/>
                        <a:t>Do I develop storylines/use</a:t>
                      </a:r>
                      <a:r>
                        <a:rPr lang="en-GB" sz="1100" baseline="0" dirty="0" smtClean="0"/>
                        <a:t> </a:t>
                      </a:r>
                      <a:r>
                        <a:rPr lang="en-GB" sz="1100" dirty="0" smtClean="0"/>
                        <a:t>story language in my</a:t>
                      </a:r>
                      <a:r>
                        <a:rPr lang="en-GB" sz="1100" baseline="0" dirty="0" smtClean="0"/>
                        <a:t> </a:t>
                      </a:r>
                      <a:r>
                        <a:rPr lang="en-GB" sz="1100" dirty="0" smtClean="0"/>
                        <a:t>pretend play?</a:t>
                      </a:r>
                    </a:p>
                    <a:p>
                      <a:pPr marL="171450" indent="-171450" algn="l">
                        <a:buFont typeface="Arial" panose="020B0604020202020204" pitchFamily="34" charset="0"/>
                        <a:buChar char="•"/>
                      </a:pPr>
                      <a:r>
                        <a:rPr lang="en-GB" sz="1100" dirty="0" smtClean="0"/>
                        <a:t>Do I move in time to the pattern of a song?</a:t>
                      </a:r>
                      <a:r>
                        <a:rPr lang="en-GB" sz="1100" baseline="0" dirty="0" smtClean="0"/>
                        <a:t> </a:t>
                      </a:r>
                    </a:p>
                    <a:p>
                      <a:pPr marL="171450" indent="-171450" algn="l">
                        <a:buFont typeface="Arial" panose="020B0604020202020204" pitchFamily="34" charset="0"/>
                        <a:buChar char="•"/>
                      </a:pPr>
                      <a:r>
                        <a:rPr lang="en-GB" sz="1100" baseline="0" dirty="0" smtClean="0"/>
                        <a:t>Can I t</a:t>
                      </a:r>
                      <a:r>
                        <a:rPr lang="en-GB" sz="1100" dirty="0" smtClean="0"/>
                        <a:t>ap a beat/clap in time to a piece of music/simple song?</a:t>
                      </a:r>
                    </a:p>
                    <a:p>
                      <a:pPr marL="171450" indent="-171450" algn="l">
                        <a:buFont typeface="Arial" panose="020B0604020202020204" pitchFamily="34" charset="0"/>
                        <a:buChar char="•"/>
                      </a:pPr>
                      <a:r>
                        <a:rPr lang="en-GB" sz="1100" dirty="0" smtClean="0"/>
                        <a:t>Do</a:t>
                      </a:r>
                      <a:r>
                        <a:rPr lang="en-GB" sz="1100" baseline="0" dirty="0" smtClean="0"/>
                        <a:t> I s</a:t>
                      </a:r>
                      <a:r>
                        <a:rPr lang="en-GB" sz="1100" dirty="0" smtClean="0"/>
                        <a:t>ing and play an instrument along with a song?</a:t>
                      </a:r>
                    </a:p>
                    <a:p>
                      <a:pPr marL="171450" indent="-171450" algn="l">
                        <a:buFont typeface="Arial" panose="020B0604020202020204" pitchFamily="34" charset="0"/>
                        <a:buChar char="•"/>
                      </a:pPr>
                      <a:r>
                        <a:rPr lang="en-GB" sz="1100" dirty="0" smtClean="0"/>
                        <a:t>Can I sing in a group or on my own, increasingly matching the pitch and following the melody?</a:t>
                      </a:r>
                    </a:p>
                    <a:p>
                      <a:pPr marL="171450" indent="-171450" algn="l">
                        <a:buFont typeface="Arial" panose="020B0604020202020204" pitchFamily="34" charset="0"/>
                        <a:buChar char="•"/>
                      </a:pPr>
                      <a:r>
                        <a:rPr lang="en-GB" sz="1100" dirty="0" smtClean="0"/>
                        <a:t>Do</a:t>
                      </a:r>
                      <a:r>
                        <a:rPr lang="en-GB" sz="1100" baseline="0" dirty="0" smtClean="0"/>
                        <a:t> I e</a:t>
                      </a:r>
                      <a:r>
                        <a:rPr lang="en-GB" sz="1100" dirty="0" smtClean="0"/>
                        <a:t>xplore and engage in music making and dance, performing solo or in groups?</a:t>
                      </a:r>
                      <a:endParaRPr lang="en-GB" sz="1100" dirty="0"/>
                    </a:p>
                  </a:txBody>
                  <a:tcPr/>
                </a:tc>
                <a:tc vMerge="1">
                  <a:txBody>
                    <a:bodyPr/>
                    <a:lstStyle/>
                    <a:p>
                      <a:pPr algn="l"/>
                      <a:endParaRPr lang="en-GB" sz="1100" dirty="0"/>
                    </a:p>
                  </a:txBody>
                  <a:tcPr/>
                </a:tc>
                <a:extLst>
                  <a:ext uri="{0D108BD9-81ED-4DB2-BD59-A6C34878D82A}">
                    <a16:rowId xmlns:a16="http://schemas.microsoft.com/office/drawing/2014/main" val="3046099383"/>
                  </a:ext>
                </a:extLst>
              </a:tr>
            </a:tbl>
          </a:graphicData>
        </a:graphic>
      </p:graphicFrame>
    </p:spTree>
    <p:extLst>
      <p:ext uri="{BB962C8B-B14F-4D97-AF65-F5344CB8AC3E}">
        <p14:creationId xmlns:p14="http://schemas.microsoft.com/office/powerpoint/2010/main" val="731151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60208324"/>
              </p:ext>
            </p:extLst>
          </p:nvPr>
        </p:nvGraphicFramePr>
        <p:xfrm>
          <a:off x="182880" y="261259"/>
          <a:ext cx="11795760" cy="5695404"/>
        </p:xfrm>
        <a:graphic>
          <a:graphicData uri="http://schemas.openxmlformats.org/drawingml/2006/table">
            <a:tbl>
              <a:tblPr firstRow="1" firstCol="1" bandRow="1">
                <a:tableStyleId>{5940675A-B579-460E-94D1-54222C63F5DA}</a:tableStyleId>
              </a:tblPr>
              <a:tblGrid>
                <a:gridCol w="3931647">
                  <a:extLst>
                    <a:ext uri="{9D8B030D-6E8A-4147-A177-3AD203B41FA5}">
                      <a16:colId xmlns:a16="http://schemas.microsoft.com/office/drawing/2014/main" val="336016132"/>
                    </a:ext>
                  </a:extLst>
                </a:gridCol>
                <a:gridCol w="3931647">
                  <a:extLst>
                    <a:ext uri="{9D8B030D-6E8A-4147-A177-3AD203B41FA5}">
                      <a16:colId xmlns:a16="http://schemas.microsoft.com/office/drawing/2014/main" val="766669053"/>
                    </a:ext>
                  </a:extLst>
                </a:gridCol>
                <a:gridCol w="3932466">
                  <a:extLst>
                    <a:ext uri="{9D8B030D-6E8A-4147-A177-3AD203B41FA5}">
                      <a16:colId xmlns:a16="http://schemas.microsoft.com/office/drawing/2014/main" val="887539555"/>
                    </a:ext>
                  </a:extLst>
                </a:gridCol>
              </a:tblGrid>
              <a:tr h="1868169">
                <a:tc>
                  <a:txBody>
                    <a:bodyPr/>
                    <a:lstStyle/>
                    <a:p>
                      <a:pPr algn="l">
                        <a:lnSpc>
                          <a:spcPct val="107000"/>
                        </a:lnSpc>
                        <a:spcAft>
                          <a:spcPts val="0"/>
                        </a:spcAft>
                      </a:pPr>
                      <a:r>
                        <a:rPr lang="en-GB" sz="1200" b="1" u="sng" dirty="0">
                          <a:effectLst/>
                        </a:rPr>
                        <a:t>Communication and Language</a:t>
                      </a:r>
                      <a:endParaRPr lang="en-GB" sz="1200" b="1" dirty="0">
                        <a:effectLst/>
                      </a:endParaRPr>
                    </a:p>
                    <a:p>
                      <a:pPr marL="342900" lvl="0" indent="-342900" algn="l">
                        <a:spcAft>
                          <a:spcPts val="0"/>
                        </a:spcAft>
                        <a:buFont typeface="Symbol" panose="05050102010706020507" pitchFamily="18" charset="2"/>
                        <a:buChar char=""/>
                      </a:pPr>
                      <a:r>
                        <a:rPr lang="en-GB" sz="1200" dirty="0" smtClean="0">
                          <a:effectLst/>
                        </a:rPr>
                        <a:t>I </a:t>
                      </a:r>
                      <a:r>
                        <a:rPr lang="en-GB" sz="1200" dirty="0">
                          <a:effectLst/>
                        </a:rPr>
                        <a:t>can express my feelings and ideas confidently. </a:t>
                      </a:r>
                      <a:endParaRPr lang="en-GB" sz="1200" dirty="0" smtClean="0">
                        <a:effectLst/>
                      </a:endParaRPr>
                    </a:p>
                    <a:p>
                      <a:pPr marL="342900" lvl="0" indent="-342900" algn="l">
                        <a:spcAft>
                          <a:spcPts val="0"/>
                        </a:spcAft>
                        <a:buFont typeface="Symbol" panose="05050102010706020507" pitchFamily="18" charset="2"/>
                        <a:buChar char=""/>
                      </a:pPr>
                      <a:r>
                        <a:rPr lang="en-GB" sz="1200" dirty="0" smtClean="0">
                          <a:effectLst/>
                        </a:rPr>
                        <a:t>I can communicate confidently and have back and forth conversations</a:t>
                      </a:r>
                      <a:r>
                        <a:rPr lang="en-GB" sz="1200" baseline="0" dirty="0" smtClean="0">
                          <a:effectLst/>
                        </a:rPr>
                        <a:t> with</a:t>
                      </a:r>
                      <a:r>
                        <a:rPr lang="en-GB" sz="1200" dirty="0" smtClean="0">
                          <a:effectLst/>
                        </a:rPr>
                        <a:t> others.</a:t>
                      </a:r>
                    </a:p>
                    <a:p>
                      <a:pPr marL="342900" marR="0" lvl="0" indent="-342900" algn="l"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lang="en-GB" sz="1200" dirty="0" smtClean="0">
                          <a:effectLst/>
                        </a:rPr>
                        <a:t>I can ask questions and make comments or give explanations.</a:t>
                      </a:r>
                      <a:r>
                        <a:rPr lang="en-GB" sz="1200" baseline="0" dirty="0" smtClean="0">
                          <a:effectLst/>
                        </a:rPr>
                        <a:t> </a:t>
                      </a:r>
                      <a:endParaRPr lang="en-GB" sz="1200" dirty="0" smtClean="0">
                        <a:effectLst/>
                      </a:endParaRPr>
                    </a:p>
                  </a:txBody>
                  <a:tcPr marL="57209" marR="57209" marT="0" marB="0">
                    <a:solidFill>
                      <a:srgbClr val="F7C9A7"/>
                    </a:solidFill>
                  </a:tcPr>
                </a:tc>
                <a:tc>
                  <a:txBody>
                    <a:bodyPr/>
                    <a:lstStyle/>
                    <a:p>
                      <a:pPr algn="l">
                        <a:lnSpc>
                          <a:spcPct val="107000"/>
                        </a:lnSpc>
                        <a:spcAft>
                          <a:spcPts val="0"/>
                        </a:spcAft>
                      </a:pPr>
                      <a:r>
                        <a:rPr lang="en-GB" sz="1200" b="1" u="sng" dirty="0">
                          <a:effectLst/>
                        </a:rPr>
                        <a:t>Personal, Social and Emotional Development</a:t>
                      </a:r>
                      <a:endParaRPr lang="en-GB" sz="1200" b="1" dirty="0">
                        <a:effectLst/>
                      </a:endParaRPr>
                    </a:p>
                    <a:p>
                      <a:pPr marL="342900" lvl="0" indent="-342900" algn="l">
                        <a:spcAft>
                          <a:spcPts val="0"/>
                        </a:spcAft>
                        <a:buFont typeface="Symbol" panose="05050102010706020507" pitchFamily="18" charset="2"/>
                        <a:buChar char=""/>
                      </a:pPr>
                      <a:r>
                        <a:rPr lang="en-GB" sz="1200" dirty="0">
                          <a:effectLst/>
                        </a:rPr>
                        <a:t>I can work independently and keep persevering when things are challenging. </a:t>
                      </a:r>
                    </a:p>
                    <a:p>
                      <a:pPr marL="342900" lvl="0" indent="-342900" algn="l">
                        <a:spcAft>
                          <a:spcPts val="0"/>
                        </a:spcAft>
                        <a:buFont typeface="Symbol" panose="05050102010706020507" pitchFamily="18" charset="2"/>
                        <a:buChar char=""/>
                      </a:pPr>
                      <a:r>
                        <a:rPr lang="en-GB" sz="1200" dirty="0">
                          <a:effectLst/>
                        </a:rPr>
                        <a:t>I care about my friends.  </a:t>
                      </a:r>
                      <a:endParaRPr lang="en-GB" sz="12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txBody>
                  <a:tcPr marL="57209" marR="57209" marT="0" marB="0">
                    <a:solidFill>
                      <a:schemeClr val="accent5">
                        <a:lumMod val="20000"/>
                        <a:lumOff val="80000"/>
                      </a:schemeClr>
                    </a:solidFill>
                  </a:tcPr>
                </a:tc>
                <a:tc>
                  <a:txBody>
                    <a:bodyPr/>
                    <a:lstStyle/>
                    <a:p>
                      <a:pPr algn="l">
                        <a:lnSpc>
                          <a:spcPct val="107000"/>
                        </a:lnSpc>
                        <a:spcAft>
                          <a:spcPts val="0"/>
                        </a:spcAft>
                      </a:pPr>
                      <a:r>
                        <a:rPr lang="en-GB" sz="1200" b="1" u="sng" dirty="0">
                          <a:effectLst/>
                        </a:rPr>
                        <a:t>Physical Development </a:t>
                      </a:r>
                      <a:endParaRPr lang="en-GB" sz="1200" b="1" dirty="0">
                        <a:effectLst/>
                      </a:endParaRPr>
                    </a:p>
                    <a:p>
                      <a:pPr marL="342900" lvl="0" indent="-342900" algn="l">
                        <a:spcAft>
                          <a:spcPts val="0"/>
                        </a:spcAft>
                        <a:buFont typeface="Symbol" panose="05050102010706020507" pitchFamily="18" charset="2"/>
                        <a:buChar char=""/>
                      </a:pPr>
                      <a:r>
                        <a:rPr lang="en-GB" sz="1200" dirty="0">
                          <a:effectLst/>
                        </a:rPr>
                        <a:t>I am confident to explore how I can use my body in new and different ways. </a:t>
                      </a:r>
                    </a:p>
                    <a:p>
                      <a:pPr marL="342900" lvl="0" indent="-342900" algn="l">
                        <a:spcAft>
                          <a:spcPts val="0"/>
                        </a:spcAft>
                        <a:buFont typeface="Symbol" panose="05050102010706020507" pitchFamily="18" charset="2"/>
                        <a:buChar char=""/>
                      </a:pPr>
                      <a:r>
                        <a:rPr lang="en-GB" sz="1200" dirty="0">
                          <a:effectLst/>
                        </a:rPr>
                        <a:t>I can use a variety of tools competently and safely, with confidence.</a:t>
                      </a:r>
                      <a:endParaRPr lang="en-GB" sz="12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txBody>
                  <a:tcPr marL="57209" marR="57209" marT="0" marB="0">
                    <a:solidFill>
                      <a:schemeClr val="accent1">
                        <a:lumMod val="40000"/>
                        <a:lumOff val="60000"/>
                      </a:schemeClr>
                    </a:solidFill>
                  </a:tcPr>
                </a:tc>
                <a:extLst>
                  <a:ext uri="{0D108BD9-81ED-4DB2-BD59-A6C34878D82A}">
                    <a16:rowId xmlns:a16="http://schemas.microsoft.com/office/drawing/2014/main" val="171353480"/>
                  </a:ext>
                </a:extLst>
              </a:tr>
              <a:tr h="1959066">
                <a:tc>
                  <a:txBody>
                    <a:bodyPr/>
                    <a:lstStyle/>
                    <a:p>
                      <a:pPr algn="l">
                        <a:lnSpc>
                          <a:spcPct val="107000"/>
                        </a:lnSpc>
                        <a:spcAft>
                          <a:spcPts val="0"/>
                        </a:spcAft>
                      </a:pPr>
                      <a:r>
                        <a:rPr lang="en-GB" sz="1200" b="1" u="sng" dirty="0" smtClean="0">
                          <a:effectLst/>
                        </a:rPr>
                        <a:t>Literacy</a:t>
                      </a:r>
                      <a:endParaRPr lang="en-GB" sz="1200" b="1" u="none" dirty="0" smtClean="0">
                        <a:effectLst/>
                      </a:endParaRPr>
                    </a:p>
                    <a:p>
                      <a:pPr marL="171450" indent="-171450" algn="l">
                        <a:lnSpc>
                          <a:spcPct val="107000"/>
                        </a:lnSpc>
                        <a:spcAft>
                          <a:spcPts val="0"/>
                        </a:spcAft>
                        <a:buFont typeface="Arial" panose="020B0604020202020204" pitchFamily="34" charset="0"/>
                        <a:buChar char="•"/>
                      </a:pPr>
                      <a:r>
                        <a:rPr lang="en-GB" sz="1200" dirty="0" smtClean="0">
                          <a:effectLst/>
                        </a:rPr>
                        <a:t>I enjoy reading and can share my thoughts with others.</a:t>
                      </a:r>
                    </a:p>
                    <a:p>
                      <a:pPr marL="171450" lvl="0" indent="-171450" algn="l">
                        <a:spcAft>
                          <a:spcPts val="0"/>
                        </a:spcAft>
                        <a:buFont typeface="Arial" panose="020B0604020202020204" pitchFamily="34" charset="0"/>
                        <a:buChar char="•"/>
                      </a:pPr>
                      <a:r>
                        <a:rPr lang="en-GB" sz="1200" dirty="0" smtClean="0">
                          <a:effectLst/>
                        </a:rPr>
                        <a:t>I </a:t>
                      </a:r>
                      <a:r>
                        <a:rPr lang="en-GB" sz="1200" dirty="0">
                          <a:effectLst/>
                        </a:rPr>
                        <a:t>can use my phonics knowledge to read simple sentences and books with confidence. </a:t>
                      </a:r>
                    </a:p>
                    <a:p>
                      <a:pPr marL="171450" lvl="0" indent="-171450" algn="l">
                        <a:spcAft>
                          <a:spcPts val="0"/>
                        </a:spcAft>
                        <a:buFont typeface="Arial" panose="020B0604020202020204" pitchFamily="34" charset="0"/>
                        <a:buChar char="•"/>
                      </a:pPr>
                      <a:r>
                        <a:rPr lang="en-GB" sz="1200" dirty="0">
                          <a:effectLst/>
                        </a:rPr>
                        <a:t>I can write a simple story.   </a:t>
                      </a:r>
                      <a:endParaRPr lang="en-GB" sz="12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txBody>
                  <a:tcPr marL="57209" marR="57209" marT="0" marB="0">
                    <a:solidFill>
                      <a:srgbClr val="FEEE8C"/>
                    </a:solidFill>
                  </a:tcPr>
                </a:tc>
                <a:tc>
                  <a:txBody>
                    <a:bodyPr/>
                    <a:lstStyle/>
                    <a:p>
                      <a:pPr algn="l">
                        <a:lnSpc>
                          <a:spcPct val="107000"/>
                        </a:lnSpc>
                        <a:spcAft>
                          <a:spcPts val="0"/>
                        </a:spcAft>
                      </a:pPr>
                      <a:r>
                        <a:rPr lang="en-GB" sz="1200" b="1" u="sng" dirty="0">
                          <a:effectLst/>
                        </a:rPr>
                        <a:t>Maths</a:t>
                      </a:r>
                      <a:endParaRPr lang="en-GB" sz="1200" b="1" dirty="0">
                        <a:effectLst/>
                      </a:endParaRPr>
                    </a:p>
                    <a:p>
                      <a:pPr marL="342900" lvl="0" indent="-342900" algn="l">
                        <a:spcAft>
                          <a:spcPts val="0"/>
                        </a:spcAft>
                        <a:buFont typeface="Symbol" panose="05050102010706020507" pitchFamily="18" charset="2"/>
                        <a:buChar char=""/>
                      </a:pPr>
                      <a:r>
                        <a:rPr lang="en-GB" sz="1200" dirty="0">
                          <a:effectLst/>
                        </a:rPr>
                        <a:t>I have an in depth understanding of numbers to 10, including number bonds. </a:t>
                      </a:r>
                    </a:p>
                    <a:p>
                      <a:pPr marL="342900" lvl="0" indent="-342900" algn="l">
                        <a:spcAft>
                          <a:spcPts val="0"/>
                        </a:spcAft>
                        <a:buFont typeface="Symbol" panose="05050102010706020507" pitchFamily="18" charset="2"/>
                        <a:buChar char=""/>
                      </a:pPr>
                      <a:r>
                        <a:rPr lang="en-GB" sz="1200" dirty="0">
                          <a:effectLst/>
                        </a:rPr>
                        <a:t>I can recognise patterns.  </a:t>
                      </a:r>
                    </a:p>
                    <a:p>
                      <a:pPr marL="342900" lvl="0" indent="-342900" algn="l">
                        <a:spcAft>
                          <a:spcPts val="0"/>
                        </a:spcAft>
                        <a:buFont typeface="Symbol" panose="05050102010706020507" pitchFamily="18" charset="2"/>
                        <a:buChar char=""/>
                      </a:pPr>
                      <a:r>
                        <a:rPr lang="en-GB" sz="1200" dirty="0">
                          <a:effectLst/>
                        </a:rPr>
                        <a:t>I am able to talk confidently about shapes and measures. </a:t>
                      </a:r>
                      <a:endParaRPr lang="en-GB" sz="12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txBody>
                  <a:tcPr marL="57209" marR="57209" marT="0" marB="0">
                    <a:solidFill>
                      <a:srgbClr val="CC99FF"/>
                    </a:solidFill>
                  </a:tcPr>
                </a:tc>
                <a:tc>
                  <a:txBody>
                    <a:bodyPr/>
                    <a:lstStyle/>
                    <a:p>
                      <a:pPr algn="l">
                        <a:lnSpc>
                          <a:spcPct val="107000"/>
                        </a:lnSpc>
                        <a:spcAft>
                          <a:spcPts val="0"/>
                        </a:spcAft>
                      </a:pPr>
                      <a:r>
                        <a:rPr lang="en-GB" sz="1200" b="1" u="sng" dirty="0">
                          <a:effectLst/>
                        </a:rPr>
                        <a:t>Understanding the World</a:t>
                      </a:r>
                      <a:endParaRPr lang="en-GB" sz="1200" b="1" dirty="0">
                        <a:effectLst/>
                      </a:endParaRPr>
                    </a:p>
                    <a:p>
                      <a:pPr marL="342900" lvl="0" indent="-342900" algn="l">
                        <a:spcAft>
                          <a:spcPts val="0"/>
                        </a:spcAft>
                        <a:buFont typeface="Symbol" panose="05050102010706020507" pitchFamily="18" charset="2"/>
                        <a:buChar char=""/>
                      </a:pPr>
                      <a:r>
                        <a:rPr lang="en-GB" sz="1200" dirty="0">
                          <a:effectLst/>
                        </a:rPr>
                        <a:t>I know and can talk about my family. </a:t>
                      </a:r>
                    </a:p>
                    <a:p>
                      <a:pPr marL="342900" lvl="0" indent="-342900" algn="l">
                        <a:spcAft>
                          <a:spcPts val="0"/>
                        </a:spcAft>
                        <a:buFont typeface="Symbol" panose="05050102010706020507" pitchFamily="18" charset="2"/>
                        <a:buChar char=""/>
                      </a:pPr>
                      <a:r>
                        <a:rPr lang="en-GB" sz="1200" dirty="0">
                          <a:effectLst/>
                        </a:rPr>
                        <a:t>I appreciate that everyone is different and understand a broad range of cultures and beliefs from around the world. </a:t>
                      </a:r>
                    </a:p>
                    <a:p>
                      <a:pPr marL="342900" lvl="0" indent="-342900" algn="l">
                        <a:spcAft>
                          <a:spcPts val="0"/>
                        </a:spcAft>
                        <a:buFont typeface="Symbol" panose="05050102010706020507" pitchFamily="18" charset="2"/>
                        <a:buChar char=""/>
                      </a:pPr>
                      <a:r>
                        <a:rPr lang="en-GB" sz="1200" dirty="0">
                          <a:effectLst/>
                        </a:rPr>
                        <a:t>I am a confident explorer and show curiosity and care for the world I live in.</a:t>
                      </a:r>
                      <a:endParaRPr lang="en-GB" sz="12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txBody>
                  <a:tcPr marL="57209" marR="57209" marT="0" marB="0">
                    <a:solidFill>
                      <a:srgbClr val="FF5447"/>
                    </a:solidFill>
                  </a:tcPr>
                </a:tc>
                <a:extLst>
                  <a:ext uri="{0D108BD9-81ED-4DB2-BD59-A6C34878D82A}">
                    <a16:rowId xmlns:a16="http://schemas.microsoft.com/office/drawing/2014/main" val="1020846025"/>
                  </a:ext>
                </a:extLst>
              </a:tr>
              <a:tr h="1868169">
                <a:tc>
                  <a:txBody>
                    <a:bodyPr/>
                    <a:lstStyle/>
                    <a:p>
                      <a:pPr algn="l">
                        <a:lnSpc>
                          <a:spcPct val="107000"/>
                        </a:lnSpc>
                        <a:spcAft>
                          <a:spcPts val="0"/>
                        </a:spcAft>
                      </a:pPr>
                      <a:r>
                        <a:rPr lang="en-GB" sz="1200" u="none" strike="noStrike"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209" marR="57209" marT="0" marB="0">
                    <a:noFill/>
                  </a:tcPr>
                </a:tc>
                <a:tc>
                  <a:txBody>
                    <a:bodyPr/>
                    <a:lstStyle/>
                    <a:p>
                      <a:pPr algn="l">
                        <a:lnSpc>
                          <a:spcPct val="107000"/>
                        </a:lnSpc>
                        <a:spcAft>
                          <a:spcPts val="0"/>
                        </a:spcAft>
                      </a:pPr>
                      <a:r>
                        <a:rPr lang="en-GB" sz="1200" b="1" u="sng" dirty="0">
                          <a:effectLst/>
                        </a:rPr>
                        <a:t>Expressive Art and Design</a:t>
                      </a:r>
                      <a:endParaRPr lang="en-GB" sz="1200" b="1" dirty="0">
                        <a:effectLst/>
                      </a:endParaRPr>
                    </a:p>
                    <a:p>
                      <a:pPr marL="342900" lvl="0" indent="-342900" algn="l">
                        <a:lnSpc>
                          <a:spcPct val="107000"/>
                        </a:lnSpc>
                        <a:spcAft>
                          <a:spcPts val="0"/>
                        </a:spcAft>
                        <a:buFont typeface="Symbol" panose="05050102010706020507" pitchFamily="18" charset="2"/>
                        <a:buChar char=""/>
                      </a:pPr>
                      <a:r>
                        <a:rPr lang="en-US" sz="1200" dirty="0">
                          <a:effectLst/>
                        </a:rPr>
                        <a:t>I am confident to express myself in a variety of different ways.</a:t>
                      </a:r>
                      <a:endParaRPr lang="en-GB" sz="1200" dirty="0">
                        <a:effectLst/>
                      </a:endParaRPr>
                    </a:p>
                    <a:p>
                      <a:pPr marL="342900" lvl="0" indent="-342900" algn="l">
                        <a:lnSpc>
                          <a:spcPct val="107000"/>
                        </a:lnSpc>
                        <a:spcAft>
                          <a:spcPts val="0"/>
                        </a:spcAft>
                        <a:buFont typeface="Symbol" panose="05050102010706020507" pitchFamily="18" charset="2"/>
                        <a:buChar char=""/>
                      </a:pPr>
                      <a:r>
                        <a:rPr lang="en-US" sz="1200" dirty="0">
                          <a:effectLst/>
                        </a:rPr>
                        <a:t>I can perform a story, song, poem or rhyme to an audience.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209" marR="57209" marT="0" marB="0">
                    <a:solidFill>
                      <a:srgbClr val="0070C0"/>
                    </a:solidFill>
                  </a:tcPr>
                </a:tc>
                <a:tc>
                  <a:txBody>
                    <a:bodyPr/>
                    <a:lstStyle/>
                    <a:p>
                      <a:pPr algn="l">
                        <a:lnSpc>
                          <a:spcPct val="107000"/>
                        </a:lnSpc>
                        <a:spcAft>
                          <a:spcPts val="0"/>
                        </a:spcAft>
                      </a:pPr>
                      <a:r>
                        <a:rPr lang="en-GB" sz="1200" u="none" strike="noStrike" dirty="0">
                          <a:effectLst/>
                        </a:rPr>
                        <a:t>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57209" marR="57209" marT="0" marB="0">
                    <a:noFill/>
                  </a:tcPr>
                </a:tc>
                <a:extLst>
                  <a:ext uri="{0D108BD9-81ED-4DB2-BD59-A6C34878D82A}">
                    <a16:rowId xmlns:a16="http://schemas.microsoft.com/office/drawing/2014/main" val="732118121"/>
                  </a:ext>
                </a:extLst>
              </a:tr>
            </a:tbl>
          </a:graphicData>
        </a:graphic>
      </p:graphicFrame>
      <p:pic>
        <p:nvPicPr>
          <p:cNvPr id="2049" name="image1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99570" y="4933450"/>
            <a:ext cx="927287" cy="953933"/>
          </a:xfrm>
          <a:prstGeom prst="rect">
            <a:avLst/>
          </a:prstGeom>
          <a:noFill/>
          <a:extLst>
            <a:ext uri="{909E8E84-426E-40DD-AFC4-6F175D3DCCD1}">
              <a14:hiddenFill xmlns:a14="http://schemas.microsoft.com/office/drawing/2010/main">
                <a:solidFill>
                  <a:srgbClr val="FFFFFF"/>
                </a:solidFill>
              </a14:hiddenFill>
            </a:ext>
          </a:extLst>
        </p:spPr>
      </p:pic>
      <p:pic>
        <p:nvPicPr>
          <p:cNvPr id="2053" name="image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48365" y="1198263"/>
            <a:ext cx="967257" cy="884653"/>
          </a:xfrm>
          <a:prstGeom prst="rect">
            <a:avLst/>
          </a:prstGeom>
          <a:noFill/>
          <a:extLst>
            <a:ext uri="{909E8E84-426E-40DD-AFC4-6F175D3DCCD1}">
              <a14:hiddenFill xmlns:a14="http://schemas.microsoft.com/office/drawing/2010/main">
                <a:solidFill>
                  <a:srgbClr val="FFFFFF"/>
                </a:solidFill>
              </a14:hiddenFill>
            </a:ext>
          </a:extLst>
        </p:spPr>
      </p:pic>
      <p:pic>
        <p:nvPicPr>
          <p:cNvPr id="2051" name="image5.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9570" y="3108961"/>
            <a:ext cx="1100487" cy="1023212"/>
          </a:xfrm>
          <a:prstGeom prst="rect">
            <a:avLst/>
          </a:prstGeom>
          <a:noFill/>
          <a:extLst>
            <a:ext uri="{909E8E84-426E-40DD-AFC4-6F175D3DCCD1}">
              <a14:hiddenFill xmlns:a14="http://schemas.microsoft.com/office/drawing/2010/main">
                <a:solidFill>
                  <a:srgbClr val="FFFFFF"/>
                </a:solidFill>
              </a14:hiddenFill>
            </a:ext>
          </a:extLst>
        </p:spPr>
      </p:pic>
      <p:pic>
        <p:nvPicPr>
          <p:cNvPr id="2050" name="image19.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89958" y="3239068"/>
            <a:ext cx="725664" cy="774486"/>
          </a:xfrm>
          <a:prstGeom prst="rect">
            <a:avLst/>
          </a:prstGeom>
          <a:noFill/>
          <a:extLst>
            <a:ext uri="{909E8E84-426E-40DD-AFC4-6F175D3DCCD1}">
              <a14:hiddenFill xmlns:a14="http://schemas.microsoft.com/office/drawing/2010/main">
                <a:solidFill>
                  <a:srgbClr val="FFFFFF"/>
                </a:solidFill>
              </a14:hiddenFill>
            </a:ext>
          </a:extLst>
        </p:spPr>
      </p:pic>
      <p:pic>
        <p:nvPicPr>
          <p:cNvPr id="2055" name="Picture 1" descr="See the source imag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2405" y="1112109"/>
            <a:ext cx="881988" cy="881989"/>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2" descr="See the source image"/>
          <p:cNvPicPr>
            <a:picLocks noChangeAspect="1" noChangeArrowheads="1"/>
          </p:cNvPicPr>
          <p:nvPr/>
        </p:nvPicPr>
        <p:blipFill>
          <a:blip r:embed="rId7">
            <a:extLst>
              <a:ext uri="{28A0092B-C50C-407E-A947-70E740481C1C}">
                <a14:useLocalDpi xmlns:a14="http://schemas.microsoft.com/office/drawing/2010/main" val="0"/>
              </a:ext>
            </a:extLst>
          </a:blip>
          <a:srcRect l="10123" t="22964" r="12888" b="8524"/>
          <a:stretch>
            <a:fillRect/>
          </a:stretch>
        </p:blipFill>
        <p:spPr bwMode="auto">
          <a:xfrm>
            <a:off x="6663918" y="811009"/>
            <a:ext cx="1137790" cy="1183089"/>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3" descr="See the source imag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52464" y="2921062"/>
            <a:ext cx="1145785" cy="10924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2131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74325" y="39188"/>
            <a:ext cx="7498080" cy="796834"/>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GB" sz="4400" dirty="0" smtClean="0"/>
              <a:t>Communication and Language</a:t>
            </a:r>
            <a:endParaRPr lang="en-GB" sz="4400" dirty="0"/>
          </a:p>
        </p:txBody>
      </p:sp>
      <p:graphicFrame>
        <p:nvGraphicFramePr>
          <p:cNvPr id="3" name="Table 2"/>
          <p:cNvGraphicFramePr>
            <a:graphicFrameLocks noGrp="1"/>
          </p:cNvGraphicFramePr>
          <p:nvPr>
            <p:extLst>
              <p:ext uri="{D42A27DB-BD31-4B8C-83A1-F6EECF244321}">
                <p14:modId xmlns:p14="http://schemas.microsoft.com/office/powerpoint/2010/main" val="1194240896"/>
              </p:ext>
            </p:extLst>
          </p:nvPr>
        </p:nvGraphicFramePr>
        <p:xfrm>
          <a:off x="321490" y="666202"/>
          <a:ext cx="11549020" cy="5525592"/>
        </p:xfrm>
        <a:graphic>
          <a:graphicData uri="http://schemas.openxmlformats.org/drawingml/2006/table">
            <a:tbl>
              <a:tblPr firstRow="1" bandRow="1">
                <a:tableStyleId>{5940675A-B579-460E-94D1-54222C63F5DA}</a:tableStyleId>
              </a:tblPr>
              <a:tblGrid>
                <a:gridCol w="1428932">
                  <a:extLst>
                    <a:ext uri="{9D8B030D-6E8A-4147-A177-3AD203B41FA5}">
                      <a16:colId xmlns:a16="http://schemas.microsoft.com/office/drawing/2014/main" val="1596052232"/>
                    </a:ext>
                  </a:extLst>
                </a:gridCol>
                <a:gridCol w="2530022">
                  <a:extLst>
                    <a:ext uri="{9D8B030D-6E8A-4147-A177-3AD203B41FA5}">
                      <a16:colId xmlns:a16="http://schemas.microsoft.com/office/drawing/2014/main" val="3495266064"/>
                    </a:ext>
                  </a:extLst>
                </a:gridCol>
                <a:gridCol w="2530022">
                  <a:extLst>
                    <a:ext uri="{9D8B030D-6E8A-4147-A177-3AD203B41FA5}">
                      <a16:colId xmlns:a16="http://schemas.microsoft.com/office/drawing/2014/main" val="3318498368"/>
                    </a:ext>
                  </a:extLst>
                </a:gridCol>
                <a:gridCol w="2530022">
                  <a:extLst>
                    <a:ext uri="{9D8B030D-6E8A-4147-A177-3AD203B41FA5}">
                      <a16:colId xmlns:a16="http://schemas.microsoft.com/office/drawing/2014/main" val="2091172436"/>
                    </a:ext>
                  </a:extLst>
                </a:gridCol>
                <a:gridCol w="2530022">
                  <a:extLst>
                    <a:ext uri="{9D8B030D-6E8A-4147-A177-3AD203B41FA5}">
                      <a16:colId xmlns:a16="http://schemas.microsoft.com/office/drawing/2014/main" val="3572564102"/>
                    </a:ext>
                  </a:extLst>
                </a:gridCol>
              </a:tblGrid>
              <a:tr h="352699">
                <a:tc>
                  <a:txBody>
                    <a:bodyPr/>
                    <a:lstStyle/>
                    <a:p>
                      <a:pPr algn="ctr"/>
                      <a:r>
                        <a:rPr lang="en-GB" sz="1400" b="1" dirty="0" smtClean="0"/>
                        <a:t>EYFS Curriculum Goal</a:t>
                      </a:r>
                      <a:endParaRPr lang="en-GB" sz="1400" b="1" dirty="0">
                        <a:solidFill>
                          <a:schemeClr val="tx1"/>
                        </a:solidFill>
                      </a:endParaRPr>
                    </a:p>
                  </a:txBody>
                  <a:tcPr>
                    <a:solidFill>
                      <a:srgbClr val="F2B296"/>
                    </a:solidFill>
                  </a:tcPr>
                </a:tc>
                <a:tc>
                  <a:txBody>
                    <a:bodyPr/>
                    <a:lstStyle/>
                    <a:p>
                      <a:pPr algn="ctr"/>
                      <a:r>
                        <a:rPr lang="en-GB" sz="1400" b="1" dirty="0" smtClean="0"/>
                        <a:t>First checkpoint</a:t>
                      </a:r>
                      <a:endParaRPr lang="en-GB" sz="1400" b="1" dirty="0">
                        <a:solidFill>
                          <a:schemeClr val="tx1"/>
                        </a:solidFill>
                      </a:endParaRPr>
                    </a:p>
                  </a:txBody>
                  <a:tcPr>
                    <a:solidFill>
                      <a:srgbClr val="F2B296"/>
                    </a:solidFill>
                  </a:tcPr>
                </a:tc>
                <a:tc>
                  <a:txBody>
                    <a:bodyPr/>
                    <a:lstStyle/>
                    <a:p>
                      <a:pPr algn="ctr"/>
                      <a:r>
                        <a:rPr lang="en-GB" sz="1400" b="1" dirty="0" smtClean="0"/>
                        <a:t>Second</a:t>
                      </a:r>
                      <a:r>
                        <a:rPr lang="en-GB" sz="1400" b="1" baseline="0" dirty="0" smtClean="0"/>
                        <a:t> Checkpoint</a:t>
                      </a:r>
                      <a:endParaRPr lang="en-GB" sz="1400" b="1" dirty="0">
                        <a:solidFill>
                          <a:schemeClr val="tx1"/>
                        </a:solidFill>
                      </a:endParaRPr>
                    </a:p>
                  </a:txBody>
                  <a:tcPr>
                    <a:solidFill>
                      <a:srgbClr val="F2B296"/>
                    </a:solidFill>
                  </a:tcPr>
                </a:tc>
                <a:tc>
                  <a:txBody>
                    <a:bodyPr/>
                    <a:lstStyle/>
                    <a:p>
                      <a:pPr algn="ctr"/>
                      <a:r>
                        <a:rPr lang="en-GB" sz="1400" b="1" dirty="0" smtClean="0"/>
                        <a:t>Third Checkpoint</a:t>
                      </a:r>
                      <a:endParaRPr lang="en-GB" sz="1400" b="1" dirty="0">
                        <a:solidFill>
                          <a:schemeClr val="tx1"/>
                        </a:solidFill>
                      </a:endParaRPr>
                    </a:p>
                  </a:txBody>
                  <a:tcPr>
                    <a:solidFill>
                      <a:srgbClr val="F2B296"/>
                    </a:solidFill>
                  </a:tcPr>
                </a:tc>
                <a:tc>
                  <a:txBody>
                    <a:bodyPr/>
                    <a:lstStyle/>
                    <a:p>
                      <a:pPr algn="ctr"/>
                      <a:r>
                        <a:rPr lang="en-GB" sz="1400" b="1" dirty="0" smtClean="0"/>
                        <a:t>Linked</a:t>
                      </a:r>
                      <a:r>
                        <a:rPr lang="en-GB" sz="1400" b="1" baseline="0" dirty="0" smtClean="0"/>
                        <a:t> ELG</a:t>
                      </a:r>
                      <a:endParaRPr lang="en-GB" sz="1400" b="1" dirty="0">
                        <a:solidFill>
                          <a:schemeClr val="tx1"/>
                        </a:solidFill>
                      </a:endParaRPr>
                    </a:p>
                  </a:txBody>
                  <a:tcPr>
                    <a:solidFill>
                      <a:srgbClr val="F2B296"/>
                    </a:solidFill>
                  </a:tcPr>
                </a:tc>
                <a:extLst>
                  <a:ext uri="{0D108BD9-81ED-4DB2-BD59-A6C34878D82A}">
                    <a16:rowId xmlns:a16="http://schemas.microsoft.com/office/drawing/2014/main" val="433126509"/>
                  </a:ext>
                </a:extLst>
              </a:tr>
              <a:tr h="1651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smtClean="0">
                          <a:effectLst/>
                        </a:rPr>
                        <a:t>I can express my feelings and ideas confidently. </a:t>
                      </a:r>
                    </a:p>
                    <a:p>
                      <a:pPr algn="ctr"/>
                      <a:endParaRPr lang="en-GB" sz="1100" dirty="0"/>
                    </a:p>
                  </a:txBody>
                  <a:tcPr>
                    <a:solidFill>
                      <a:srgbClr val="F2B296"/>
                    </a:solidFill>
                  </a:tcPr>
                </a:tc>
                <a:tc>
                  <a:txBody>
                    <a:bodyPr/>
                    <a:lstStyle/>
                    <a:p>
                      <a:pPr marL="171450" indent="-171450" algn="l">
                        <a:buFont typeface="Arial" panose="020B0604020202020204" pitchFamily="34" charset="0"/>
                        <a:buChar char="•"/>
                      </a:pPr>
                      <a:r>
                        <a:rPr lang="en-GB" sz="1100" dirty="0" smtClean="0"/>
                        <a:t>Can I talk to one or more children during</a:t>
                      </a:r>
                      <a:r>
                        <a:rPr lang="en-GB" sz="1100" baseline="0" dirty="0" smtClean="0"/>
                        <a:t> my play, extending or elaborating ideas? </a:t>
                      </a:r>
                    </a:p>
                    <a:p>
                      <a:pPr marL="171450" indent="-171450" algn="l">
                        <a:buFont typeface="Arial" panose="020B0604020202020204" pitchFamily="34" charset="0"/>
                        <a:buChar char="•"/>
                      </a:pPr>
                      <a:r>
                        <a:rPr lang="en-GB" sz="1100" baseline="0" dirty="0" smtClean="0"/>
                        <a:t>Can I talk using sentences?</a:t>
                      </a:r>
                    </a:p>
                    <a:p>
                      <a:pPr marL="171450" indent="-171450" algn="l">
                        <a:buFont typeface="Arial" panose="020B0604020202020204" pitchFamily="34" charset="0"/>
                        <a:buChar char="•"/>
                      </a:pPr>
                      <a:r>
                        <a:rPr lang="en-GB" sz="1100" baseline="0" dirty="0" smtClean="0"/>
                        <a:t>Can I use talk to  organise myself and my play? </a:t>
                      </a:r>
                    </a:p>
                    <a:p>
                      <a:pPr marL="171450" indent="-171450" algn="l">
                        <a:buFont typeface="Arial" panose="020B0604020202020204" pitchFamily="34" charset="0"/>
                        <a:buChar char="•"/>
                      </a:pPr>
                      <a:r>
                        <a:rPr lang="en-GB" sz="1100" baseline="0" dirty="0" smtClean="0"/>
                        <a:t>Can I express my point of view and debate when I disagree, using words as well as actions?</a:t>
                      </a:r>
                    </a:p>
                  </a:txBody>
                  <a:tcPr/>
                </a:tc>
                <a:tc>
                  <a:txBody>
                    <a:bodyPr/>
                    <a:lstStyle/>
                    <a:p>
                      <a:pPr marL="171450" indent="-171450" algn="l">
                        <a:buFont typeface="Arial" panose="020B0604020202020204" pitchFamily="34" charset="0"/>
                        <a:buChar char="•"/>
                      </a:pPr>
                      <a:r>
                        <a:rPr lang="en-GB" sz="1100" dirty="0" smtClean="0"/>
                        <a:t>Can I articulate</a:t>
                      </a:r>
                      <a:r>
                        <a:rPr lang="en-GB" sz="1100" baseline="0" dirty="0" smtClean="0"/>
                        <a:t> my ideas and thoughts in well formed, longer sentences. </a:t>
                      </a:r>
                    </a:p>
                    <a:p>
                      <a:pPr marL="171450" indent="-171450" algn="l">
                        <a:buFont typeface="Arial" panose="020B0604020202020204" pitchFamily="34" charset="0"/>
                        <a:buChar char="•"/>
                      </a:pPr>
                      <a:r>
                        <a:rPr lang="en-GB" sz="1100" baseline="0" dirty="0" smtClean="0"/>
                        <a:t>Can I begin to use correct tenses when I am talking. </a:t>
                      </a:r>
                    </a:p>
                    <a:p>
                      <a:pPr marL="171450" indent="-171450" algn="l">
                        <a:buFont typeface="Arial" panose="020B0604020202020204" pitchFamily="34" charset="0"/>
                        <a:buChar char="•"/>
                      </a:pPr>
                      <a:r>
                        <a:rPr lang="en-GB" sz="1100" baseline="0" dirty="0" smtClean="0"/>
                        <a:t>Can I use new vocabulary? </a:t>
                      </a:r>
                    </a:p>
                  </a:txBody>
                  <a:tcPr/>
                </a:tc>
                <a:tc>
                  <a:txBody>
                    <a:bodyPr/>
                    <a:lstStyle/>
                    <a:p>
                      <a:pPr marL="171450" indent="-171450" algn="l">
                        <a:buFont typeface="Arial" panose="020B0604020202020204" pitchFamily="34" charset="0"/>
                        <a:buChar char="•"/>
                      </a:pPr>
                      <a:r>
                        <a:rPr lang="en-GB" sz="1100" dirty="0" smtClean="0"/>
                        <a:t>Can</a:t>
                      </a:r>
                      <a:r>
                        <a:rPr lang="en-GB" sz="1100" baseline="0" dirty="0" smtClean="0"/>
                        <a:t> I use language to do a wider range of things? Such as: ask, negotiate, give opinions and discuss ideas and feelings.</a:t>
                      </a:r>
                    </a:p>
                    <a:p>
                      <a:pPr marL="171450" indent="-171450" algn="l">
                        <a:buFont typeface="Arial" panose="020B0604020202020204" pitchFamily="34" charset="0"/>
                        <a:buChar char="•"/>
                      </a:pPr>
                      <a:r>
                        <a:rPr lang="en-GB" sz="1100" baseline="0" dirty="0" smtClean="0"/>
                        <a:t>Can I use new vocabulary in different contexts?</a:t>
                      </a:r>
                    </a:p>
                  </a:txBody>
                  <a:tcPr/>
                </a:tc>
                <a:tc rowSpan="3">
                  <a:txBody>
                    <a:bodyPr/>
                    <a:lstStyle/>
                    <a:p>
                      <a:pPr algn="l"/>
                      <a:r>
                        <a:rPr lang="en-GB" sz="1100" b="1" dirty="0" smtClean="0"/>
                        <a:t>Listening, Attention and Understanding </a:t>
                      </a:r>
                    </a:p>
                    <a:p>
                      <a:pPr marL="171450" indent="-171450" algn="l">
                        <a:buFontTx/>
                        <a:buChar char="-"/>
                      </a:pPr>
                      <a:r>
                        <a:rPr lang="en-GB" sz="1100" dirty="0" smtClean="0"/>
                        <a:t>Listen attentively and respond to what they hear with relevant questions, comments and actions when being read to and during whole class discussions and small group interactions; </a:t>
                      </a:r>
                    </a:p>
                    <a:p>
                      <a:pPr marL="171450" indent="-171450" algn="l">
                        <a:buFontTx/>
                        <a:buChar char="-"/>
                      </a:pPr>
                      <a:r>
                        <a:rPr lang="en-GB" sz="1100" dirty="0" smtClean="0"/>
                        <a:t>Make comments about what they have heard and ask questions to clarify their understanding; </a:t>
                      </a:r>
                    </a:p>
                    <a:p>
                      <a:pPr marL="171450" indent="-171450" algn="l">
                        <a:buFontTx/>
                        <a:buChar char="-"/>
                      </a:pPr>
                      <a:r>
                        <a:rPr lang="en-GB" sz="1100" dirty="0" smtClean="0"/>
                        <a:t>Hold conversation when engaged in back-and-forth exchanges with their teacher and peers. </a:t>
                      </a:r>
                    </a:p>
                    <a:p>
                      <a:pPr marL="0" indent="0" algn="l">
                        <a:buFontTx/>
                        <a:buNone/>
                      </a:pPr>
                      <a:r>
                        <a:rPr lang="en-GB" sz="1100" b="1" dirty="0" smtClean="0"/>
                        <a:t>Speaking</a:t>
                      </a:r>
                      <a:r>
                        <a:rPr lang="en-GB" sz="1100" dirty="0" smtClean="0"/>
                        <a:t> </a:t>
                      </a:r>
                    </a:p>
                    <a:p>
                      <a:pPr marL="171450" indent="-171450" algn="l">
                        <a:buFontTx/>
                        <a:buChar char="-"/>
                      </a:pPr>
                      <a:r>
                        <a:rPr lang="en-GB" sz="1100" dirty="0" smtClean="0"/>
                        <a:t>Participate in small group, class and one-to-one discussions, offering their own ideas, using recently introduced vocabulary; </a:t>
                      </a:r>
                    </a:p>
                    <a:p>
                      <a:pPr marL="171450" indent="-171450" algn="l">
                        <a:buFontTx/>
                        <a:buChar char="-"/>
                      </a:pPr>
                      <a:r>
                        <a:rPr lang="en-GB" sz="1100" dirty="0" smtClean="0"/>
                        <a:t>Offer explanations for why things might happen, making use of recently introduced vocabulary from stories, non-fiction, rhymes and poems when appropriate; </a:t>
                      </a:r>
                    </a:p>
                    <a:p>
                      <a:pPr marL="171450" indent="-171450" algn="l">
                        <a:buFontTx/>
                        <a:buChar char="-"/>
                      </a:pPr>
                      <a:r>
                        <a:rPr lang="en-GB" sz="1100" dirty="0" smtClean="0"/>
                        <a:t>Express their ideas and feelings about their experiences using full sentences, including use of past, present, and future tenses and making use of conjunctions, with modelling and support from their teacher. </a:t>
                      </a:r>
                      <a:endParaRPr lang="en-GB" sz="1100" dirty="0"/>
                    </a:p>
                  </a:txBody>
                  <a:tcPr/>
                </a:tc>
                <a:extLst>
                  <a:ext uri="{0D108BD9-81ED-4DB2-BD59-A6C34878D82A}">
                    <a16:rowId xmlns:a16="http://schemas.microsoft.com/office/drawing/2014/main" val="2041913060"/>
                  </a:ext>
                </a:extLst>
              </a:tr>
              <a:tr h="16582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smtClean="0">
                          <a:effectLst/>
                        </a:rPr>
                        <a:t>I can communicate confidently and have back and forth conversations</a:t>
                      </a:r>
                      <a:r>
                        <a:rPr lang="en-GB" sz="1100" baseline="0" dirty="0" smtClean="0">
                          <a:effectLst/>
                        </a:rPr>
                        <a:t> with</a:t>
                      </a:r>
                      <a:r>
                        <a:rPr lang="en-GB" sz="1100" dirty="0" smtClean="0">
                          <a:effectLst/>
                        </a:rPr>
                        <a:t> others.</a:t>
                      </a:r>
                      <a:endParaRPr lang="en-GB" sz="1100" dirty="0" smtClean="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smtClean="0">
                        <a:effectLst/>
                      </a:endParaRPr>
                    </a:p>
                  </a:txBody>
                  <a:tcPr>
                    <a:solidFill>
                      <a:srgbClr val="F2B296"/>
                    </a:solidFill>
                  </a:tcPr>
                </a:tc>
                <a:tc>
                  <a:txBody>
                    <a:bodyPr/>
                    <a:lstStyle/>
                    <a:p>
                      <a:pPr marL="171450" indent="-171450" algn="l">
                        <a:buFont typeface="Arial" panose="020B0604020202020204" pitchFamily="34" charset="0"/>
                        <a:buChar char="•"/>
                      </a:pPr>
                      <a:r>
                        <a:rPr lang="en-GB" sz="1100" dirty="0" smtClean="0"/>
                        <a:t>Can I talk to adults within the classroom?</a:t>
                      </a:r>
                    </a:p>
                    <a:p>
                      <a:pPr marL="171450" indent="-171450" algn="l">
                        <a:buFont typeface="Arial" panose="020B0604020202020204" pitchFamily="34" charset="0"/>
                        <a:buChar char="•"/>
                      </a:pPr>
                      <a:r>
                        <a:rPr lang="en-GB" sz="1100" dirty="0" smtClean="0"/>
                        <a:t>Can I talk to one or more children during my</a:t>
                      </a:r>
                      <a:r>
                        <a:rPr lang="en-GB" sz="1100" baseline="0" dirty="0" smtClean="0"/>
                        <a:t> play? </a:t>
                      </a:r>
                    </a:p>
                    <a:p>
                      <a:pPr marL="171450" indent="-171450" algn="l">
                        <a:buFont typeface="Arial" panose="020B0604020202020204" pitchFamily="34" charset="0"/>
                        <a:buChar char="•"/>
                      </a:pPr>
                      <a:r>
                        <a:rPr lang="en-GB" sz="1100" baseline="0" dirty="0" smtClean="0"/>
                        <a:t>Can I express my point of view and debate when I disagree, using words as well as actions?</a:t>
                      </a:r>
                    </a:p>
                    <a:p>
                      <a:pPr marL="171450" indent="-171450" algn="l">
                        <a:buFont typeface="Arial" panose="020B0604020202020204" pitchFamily="34" charset="0"/>
                        <a:buChar char="•"/>
                      </a:pPr>
                      <a:r>
                        <a:rPr lang="en-GB" sz="1100" baseline="0" dirty="0" smtClean="0"/>
                        <a:t>Can I start a conversation with others and continue it? </a:t>
                      </a:r>
                      <a:endParaRPr lang="en-GB" sz="1100" dirty="0"/>
                    </a:p>
                  </a:txBody>
                  <a:tcPr/>
                </a:tc>
                <a:tc>
                  <a:txBody>
                    <a:bodyPr/>
                    <a:lstStyle/>
                    <a:p>
                      <a:pPr marL="171450" indent="-171450" algn="l">
                        <a:buFont typeface="Arial" panose="020B0604020202020204" pitchFamily="34" charset="0"/>
                        <a:buChar char="•"/>
                      </a:pPr>
                      <a:r>
                        <a:rPr lang="en-GB" sz="1100" dirty="0" smtClean="0"/>
                        <a:t>Can I talk to other</a:t>
                      </a:r>
                      <a:r>
                        <a:rPr lang="en-GB" sz="1100" baseline="0" dirty="0" smtClean="0"/>
                        <a:t> adults who I see on a daily basis? </a:t>
                      </a:r>
                    </a:p>
                    <a:p>
                      <a:pPr marL="171450" indent="-171450" algn="l">
                        <a:buFont typeface="Arial" panose="020B0604020202020204" pitchFamily="34" charset="0"/>
                        <a:buChar char="•"/>
                      </a:pPr>
                      <a:r>
                        <a:rPr lang="en-GB" sz="1100" baseline="0" dirty="0" smtClean="0"/>
                        <a:t>Can I talk to a larger group of children? E.g. carpet time? </a:t>
                      </a:r>
                    </a:p>
                    <a:p>
                      <a:pPr marL="171450" indent="-171450" algn="l">
                        <a:buFont typeface="Arial" panose="020B0604020202020204" pitchFamily="34" charset="0"/>
                        <a:buChar char="•"/>
                      </a:pPr>
                      <a:r>
                        <a:rPr lang="en-GB" sz="1100" baseline="0" dirty="0" smtClean="0"/>
                        <a:t>Can I use intonation to make meaning clear to others?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use simple connectives to join my sentences and link thoughts?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re-tell a simple event? </a:t>
                      </a:r>
                    </a:p>
                    <a:p>
                      <a:pPr marL="171450" indent="-171450" algn="l">
                        <a:buFont typeface="Arial" panose="020B0604020202020204" pitchFamily="34" charset="0"/>
                        <a:buChar char="•"/>
                      </a:pPr>
                      <a:r>
                        <a:rPr lang="en-GB" sz="1100" dirty="0" smtClean="0"/>
                        <a:t>Can I use some</a:t>
                      </a:r>
                      <a:r>
                        <a:rPr lang="en-GB" sz="1100" baseline="0" dirty="0" smtClean="0"/>
                        <a:t> social phrases in conversation with others? </a:t>
                      </a:r>
                      <a:endParaRPr lang="en-GB" sz="1100" dirty="0"/>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talk to others with confidence continue a conversation?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describe events in the correct order and use sequencing words to explain something that has happened?</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use well-formed sentences, longer sentences and sentences with more detail.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use a range of connectives?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100" dirty="0" smtClean="0"/>
                    </a:p>
                    <a:p>
                      <a:pPr algn="l"/>
                      <a:endParaRPr lang="en-GB" sz="1100" dirty="0"/>
                    </a:p>
                  </a:txBody>
                  <a:tcPr/>
                </a:tc>
                <a:tc vMerge="1">
                  <a:txBody>
                    <a:bodyPr/>
                    <a:lstStyle/>
                    <a:p>
                      <a:pPr algn="l"/>
                      <a:endParaRPr lang="en-GB" dirty="0"/>
                    </a:p>
                  </a:txBody>
                  <a:tcPr/>
                </a:tc>
                <a:extLst>
                  <a:ext uri="{0D108BD9-81ED-4DB2-BD59-A6C34878D82A}">
                    <a16:rowId xmlns:a16="http://schemas.microsoft.com/office/drawing/2014/main" val="3046099383"/>
                  </a:ext>
                </a:extLst>
              </a:tr>
              <a:tr h="12533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smtClean="0">
                          <a:effectLst/>
                        </a:rPr>
                        <a:t>I can ask questions and make comments or give explanations.</a:t>
                      </a:r>
                      <a:r>
                        <a:rPr lang="en-GB" sz="1100" baseline="0" dirty="0" smtClean="0">
                          <a:effectLst/>
                        </a:rPr>
                        <a:t> </a:t>
                      </a:r>
                      <a:endParaRPr lang="en-GB" sz="1100" dirty="0" smtClean="0">
                        <a:effectLst/>
                      </a:endParaRPr>
                    </a:p>
                  </a:txBody>
                  <a:tcPr>
                    <a:solidFill>
                      <a:srgbClr val="F2B296"/>
                    </a:solidFill>
                  </a:tcPr>
                </a:tc>
                <a:tc>
                  <a:txBody>
                    <a:bodyPr/>
                    <a:lstStyle/>
                    <a:p>
                      <a:pPr marL="171450" indent="-171450" algn="l">
                        <a:buFont typeface="Arial" panose="020B0604020202020204" pitchFamily="34" charset="0"/>
                        <a:buChar char="•"/>
                      </a:pPr>
                      <a:r>
                        <a:rPr lang="en-GB" sz="1100" dirty="0" smtClean="0"/>
                        <a:t>Can</a:t>
                      </a:r>
                      <a:r>
                        <a:rPr lang="en-GB" sz="1100" baseline="0" dirty="0" smtClean="0"/>
                        <a:t> I understand and answer simple questions? E.g. who, when, where?</a:t>
                      </a:r>
                    </a:p>
                    <a:p>
                      <a:pPr marL="171450" indent="-171450" algn="l">
                        <a:buFont typeface="Arial" panose="020B0604020202020204" pitchFamily="34" charset="0"/>
                        <a:buChar char="•"/>
                      </a:pPr>
                      <a:r>
                        <a:rPr lang="en-GB" sz="1100" baseline="0" dirty="0" smtClean="0"/>
                        <a:t>Can I understand simple why questions? </a:t>
                      </a:r>
                      <a:endParaRPr lang="en-GB" sz="1100" dirty="0"/>
                    </a:p>
                  </a:txBody>
                  <a:tcPr/>
                </a:tc>
                <a:tc>
                  <a:txBody>
                    <a:bodyPr/>
                    <a:lstStyle/>
                    <a:p>
                      <a:pPr marL="171450" indent="-171450" algn="l">
                        <a:buFont typeface="Arial" panose="020B0604020202020204" pitchFamily="34" charset="0"/>
                        <a:buChar char="•"/>
                      </a:pPr>
                      <a:r>
                        <a:rPr lang="en-GB" sz="1100" dirty="0" smtClean="0"/>
                        <a:t>Can I understand and answer how and why questions?</a:t>
                      </a:r>
                    </a:p>
                    <a:p>
                      <a:pPr marL="171450" indent="-171450" algn="l">
                        <a:buFont typeface="Arial" panose="020B0604020202020204" pitchFamily="34" charset="0"/>
                        <a:buChar char="•"/>
                      </a:pPr>
                      <a:r>
                        <a:rPr lang="en-GB" sz="1100" dirty="0" smtClean="0"/>
                        <a:t>Can I ask questions to find out more and check my understanding</a:t>
                      </a:r>
                      <a:r>
                        <a:rPr lang="en-GB" sz="1100" baseline="0" dirty="0" smtClean="0"/>
                        <a:t> of what has been said? </a:t>
                      </a:r>
                    </a:p>
                    <a:p>
                      <a:pPr marL="171450" indent="-171450" algn="l">
                        <a:buFont typeface="Arial" panose="020B0604020202020204" pitchFamily="34" charset="0"/>
                        <a:buChar char="•"/>
                      </a:pPr>
                      <a:r>
                        <a:rPr lang="en-GB" sz="1100" baseline="0" dirty="0" smtClean="0"/>
                        <a:t>Can I use new vocabulary?</a:t>
                      </a:r>
                      <a:endParaRPr lang="en-GB" sz="1100" dirty="0"/>
                    </a:p>
                  </a:txBody>
                  <a:tcPr/>
                </a:tc>
                <a:tc>
                  <a:txBody>
                    <a:bodyPr/>
                    <a:lstStyle/>
                    <a:p>
                      <a:pPr marL="171450" indent="-171450" algn="l">
                        <a:buFont typeface="Arial" panose="020B0604020202020204" pitchFamily="34" charset="0"/>
                        <a:buChar char="•"/>
                      </a:pPr>
                      <a:r>
                        <a:rPr lang="en-GB" sz="1100" dirty="0" smtClean="0"/>
                        <a:t>Can I explain how things work and why they happen? </a:t>
                      </a:r>
                    </a:p>
                    <a:p>
                      <a:pPr marL="171450" indent="-171450" algn="l">
                        <a:buFont typeface="Arial" panose="020B0604020202020204" pitchFamily="34" charset="0"/>
                        <a:buChar char="•"/>
                      </a:pPr>
                      <a:r>
                        <a:rPr lang="en-GB" sz="1100" dirty="0" smtClean="0"/>
                        <a:t>Can  I make predictions and speculate</a:t>
                      </a:r>
                      <a:r>
                        <a:rPr lang="en-GB" sz="1100" baseline="0" dirty="0" smtClean="0"/>
                        <a:t> about ideas I have? </a:t>
                      </a:r>
                    </a:p>
                    <a:p>
                      <a:pPr marL="171450" indent="-171450" algn="l">
                        <a:buFont typeface="Arial" panose="020B0604020202020204" pitchFamily="34" charset="0"/>
                        <a:buChar char="•"/>
                      </a:pPr>
                      <a:r>
                        <a:rPr lang="en-GB" sz="1100" baseline="0" dirty="0" smtClean="0"/>
                        <a:t>Can I use new vocabulary in different contexts? </a:t>
                      </a:r>
                      <a:endParaRPr lang="en-GB" sz="1100" dirty="0"/>
                    </a:p>
                  </a:txBody>
                  <a:tcPr/>
                </a:tc>
                <a:tc vMerge="1">
                  <a:txBody>
                    <a:bodyPr/>
                    <a:lstStyle/>
                    <a:p>
                      <a:pPr algn="l"/>
                      <a:endParaRPr lang="en-GB" dirty="0"/>
                    </a:p>
                  </a:txBody>
                  <a:tcPr/>
                </a:tc>
                <a:extLst>
                  <a:ext uri="{0D108BD9-81ED-4DB2-BD59-A6C34878D82A}">
                    <a16:rowId xmlns:a16="http://schemas.microsoft.com/office/drawing/2014/main" val="2251685616"/>
                  </a:ext>
                </a:extLst>
              </a:tr>
            </a:tbl>
          </a:graphicData>
        </a:graphic>
      </p:graphicFrame>
    </p:spTree>
    <p:extLst>
      <p:ext uri="{BB962C8B-B14F-4D97-AF65-F5344CB8AC3E}">
        <p14:creationId xmlns:p14="http://schemas.microsoft.com/office/powerpoint/2010/main" val="5748860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74325" y="39188"/>
            <a:ext cx="10528668" cy="796834"/>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GB" sz="4400" dirty="0" smtClean="0"/>
              <a:t>Personal, Social and Emotional </a:t>
            </a:r>
            <a:r>
              <a:rPr lang="en-GB" sz="4400" dirty="0"/>
              <a:t>D</a:t>
            </a:r>
            <a:r>
              <a:rPr lang="en-GB" sz="4400" dirty="0" smtClean="0"/>
              <a:t>evelopment</a:t>
            </a:r>
            <a:endParaRPr lang="en-GB" sz="4400" dirty="0"/>
          </a:p>
        </p:txBody>
      </p:sp>
      <p:graphicFrame>
        <p:nvGraphicFramePr>
          <p:cNvPr id="3" name="Table 2"/>
          <p:cNvGraphicFramePr>
            <a:graphicFrameLocks noGrp="1"/>
          </p:cNvGraphicFramePr>
          <p:nvPr>
            <p:extLst>
              <p:ext uri="{D42A27DB-BD31-4B8C-83A1-F6EECF244321}">
                <p14:modId xmlns:p14="http://schemas.microsoft.com/office/powerpoint/2010/main" val="2841491470"/>
              </p:ext>
            </p:extLst>
          </p:nvPr>
        </p:nvGraphicFramePr>
        <p:xfrm>
          <a:off x="160744" y="718454"/>
          <a:ext cx="11870513" cy="6014902"/>
        </p:xfrm>
        <a:graphic>
          <a:graphicData uri="http://schemas.openxmlformats.org/drawingml/2006/table">
            <a:tbl>
              <a:tblPr firstRow="1" bandRow="1">
                <a:tableStyleId>{5940675A-B579-460E-94D1-54222C63F5DA}</a:tableStyleId>
              </a:tblPr>
              <a:tblGrid>
                <a:gridCol w="1468709">
                  <a:extLst>
                    <a:ext uri="{9D8B030D-6E8A-4147-A177-3AD203B41FA5}">
                      <a16:colId xmlns:a16="http://schemas.microsoft.com/office/drawing/2014/main" val="1596052232"/>
                    </a:ext>
                  </a:extLst>
                </a:gridCol>
                <a:gridCol w="2600451">
                  <a:extLst>
                    <a:ext uri="{9D8B030D-6E8A-4147-A177-3AD203B41FA5}">
                      <a16:colId xmlns:a16="http://schemas.microsoft.com/office/drawing/2014/main" val="3495266064"/>
                    </a:ext>
                  </a:extLst>
                </a:gridCol>
                <a:gridCol w="2600451">
                  <a:extLst>
                    <a:ext uri="{9D8B030D-6E8A-4147-A177-3AD203B41FA5}">
                      <a16:colId xmlns:a16="http://schemas.microsoft.com/office/drawing/2014/main" val="3318498368"/>
                    </a:ext>
                  </a:extLst>
                </a:gridCol>
                <a:gridCol w="2600451">
                  <a:extLst>
                    <a:ext uri="{9D8B030D-6E8A-4147-A177-3AD203B41FA5}">
                      <a16:colId xmlns:a16="http://schemas.microsoft.com/office/drawing/2014/main" val="2091172436"/>
                    </a:ext>
                  </a:extLst>
                </a:gridCol>
                <a:gridCol w="2600451">
                  <a:extLst>
                    <a:ext uri="{9D8B030D-6E8A-4147-A177-3AD203B41FA5}">
                      <a16:colId xmlns:a16="http://schemas.microsoft.com/office/drawing/2014/main" val="3572564102"/>
                    </a:ext>
                  </a:extLst>
                </a:gridCol>
              </a:tblGrid>
              <a:tr h="510390">
                <a:tc>
                  <a:txBody>
                    <a:bodyPr/>
                    <a:lstStyle/>
                    <a:p>
                      <a:pPr algn="ctr"/>
                      <a:r>
                        <a:rPr lang="en-GB" sz="1400" b="1" dirty="0" smtClean="0"/>
                        <a:t>EYFS Curriculum Goal</a:t>
                      </a:r>
                      <a:endParaRPr lang="en-GB" sz="1400" b="1" dirty="0">
                        <a:solidFill>
                          <a:schemeClr val="tx1"/>
                        </a:solidFill>
                      </a:endParaRPr>
                    </a:p>
                  </a:txBody>
                  <a:tcPr>
                    <a:solidFill>
                      <a:schemeClr val="accent5">
                        <a:lumMod val="20000"/>
                        <a:lumOff val="80000"/>
                      </a:schemeClr>
                    </a:solidFill>
                  </a:tcPr>
                </a:tc>
                <a:tc>
                  <a:txBody>
                    <a:bodyPr/>
                    <a:lstStyle/>
                    <a:p>
                      <a:pPr algn="ctr"/>
                      <a:r>
                        <a:rPr lang="en-GB" sz="1400" b="1" dirty="0" smtClean="0"/>
                        <a:t>First checkpoint</a:t>
                      </a:r>
                      <a:endParaRPr lang="en-GB" sz="1400" b="1" dirty="0">
                        <a:solidFill>
                          <a:schemeClr val="tx1"/>
                        </a:solidFill>
                      </a:endParaRPr>
                    </a:p>
                  </a:txBody>
                  <a:tcPr>
                    <a:solidFill>
                      <a:schemeClr val="accent5">
                        <a:lumMod val="20000"/>
                        <a:lumOff val="80000"/>
                      </a:schemeClr>
                    </a:solidFill>
                  </a:tcPr>
                </a:tc>
                <a:tc>
                  <a:txBody>
                    <a:bodyPr/>
                    <a:lstStyle/>
                    <a:p>
                      <a:pPr algn="ctr"/>
                      <a:r>
                        <a:rPr lang="en-GB" sz="1400" b="1" dirty="0" smtClean="0"/>
                        <a:t>Second</a:t>
                      </a:r>
                      <a:r>
                        <a:rPr lang="en-GB" sz="1400" b="1" baseline="0" dirty="0" smtClean="0"/>
                        <a:t> Checkpoint</a:t>
                      </a:r>
                      <a:endParaRPr lang="en-GB" sz="1400" b="1" dirty="0">
                        <a:solidFill>
                          <a:schemeClr val="tx1"/>
                        </a:solidFill>
                      </a:endParaRPr>
                    </a:p>
                  </a:txBody>
                  <a:tcPr>
                    <a:solidFill>
                      <a:schemeClr val="accent5">
                        <a:lumMod val="20000"/>
                        <a:lumOff val="80000"/>
                      </a:schemeClr>
                    </a:solidFill>
                  </a:tcPr>
                </a:tc>
                <a:tc>
                  <a:txBody>
                    <a:bodyPr/>
                    <a:lstStyle/>
                    <a:p>
                      <a:pPr algn="ctr"/>
                      <a:r>
                        <a:rPr lang="en-GB" sz="1400" b="1" dirty="0" smtClean="0"/>
                        <a:t>Third Checkpoint</a:t>
                      </a:r>
                      <a:endParaRPr lang="en-GB" sz="1400" b="1" dirty="0">
                        <a:solidFill>
                          <a:schemeClr val="tx1"/>
                        </a:solidFill>
                      </a:endParaRPr>
                    </a:p>
                  </a:txBody>
                  <a:tcPr>
                    <a:solidFill>
                      <a:schemeClr val="accent5">
                        <a:lumMod val="20000"/>
                        <a:lumOff val="80000"/>
                      </a:schemeClr>
                    </a:solidFill>
                  </a:tcPr>
                </a:tc>
                <a:tc>
                  <a:txBody>
                    <a:bodyPr/>
                    <a:lstStyle/>
                    <a:p>
                      <a:pPr algn="ctr"/>
                      <a:r>
                        <a:rPr lang="en-GB" sz="1400" b="1" dirty="0" smtClean="0"/>
                        <a:t>Linked</a:t>
                      </a:r>
                      <a:r>
                        <a:rPr lang="en-GB" sz="1400" b="1" baseline="0" dirty="0" smtClean="0"/>
                        <a:t> ELG</a:t>
                      </a:r>
                      <a:endParaRPr lang="en-GB" sz="1400" b="1" dirty="0">
                        <a:solidFill>
                          <a:schemeClr val="tx1"/>
                        </a:solidFill>
                      </a:endParaRPr>
                    </a:p>
                  </a:txBody>
                  <a:tcPr>
                    <a:solidFill>
                      <a:schemeClr val="accent5">
                        <a:lumMod val="20000"/>
                        <a:lumOff val="80000"/>
                      </a:schemeClr>
                    </a:solidFill>
                  </a:tcPr>
                </a:tc>
                <a:extLst>
                  <a:ext uri="{0D108BD9-81ED-4DB2-BD59-A6C34878D82A}">
                    <a16:rowId xmlns:a16="http://schemas.microsoft.com/office/drawing/2014/main" val="433126509"/>
                  </a:ext>
                </a:extLst>
              </a:tr>
              <a:tr h="1576204">
                <a:tc>
                  <a:txBody>
                    <a:bodyPr/>
                    <a:lstStyle/>
                    <a:p>
                      <a:pPr marL="0" lvl="0" indent="0" algn="ctr">
                        <a:spcAft>
                          <a:spcPts val="0"/>
                        </a:spcAft>
                        <a:buFont typeface="Symbol" panose="05050102010706020507" pitchFamily="18" charset="2"/>
                        <a:buNone/>
                      </a:pPr>
                      <a:r>
                        <a:rPr lang="en-GB" sz="1100" dirty="0" smtClean="0">
                          <a:effectLst/>
                        </a:rPr>
                        <a:t>I can work independently and keep persevering when things are challenging. </a:t>
                      </a:r>
                    </a:p>
                    <a:p>
                      <a:pPr algn="ctr"/>
                      <a:endParaRPr lang="en-GB" sz="1100" dirty="0"/>
                    </a:p>
                  </a:txBody>
                  <a:tcPr>
                    <a:solidFill>
                      <a:schemeClr val="accent5">
                        <a:lumMod val="20000"/>
                        <a:lumOff val="80000"/>
                      </a:schemeClr>
                    </a:solidFill>
                  </a:tcPr>
                </a:tc>
                <a:tc>
                  <a:txBody>
                    <a:bodyPr/>
                    <a:lstStyle/>
                    <a:p>
                      <a:pPr marL="171450" indent="-171450" algn="l">
                        <a:buFont typeface="Arial" panose="020B0604020202020204" pitchFamily="34" charset="0"/>
                        <a:buChar char="•"/>
                      </a:pPr>
                      <a:r>
                        <a:rPr lang="en-GB" sz="1100" dirty="0" smtClean="0"/>
                        <a:t>Can</a:t>
                      </a:r>
                      <a:r>
                        <a:rPr lang="en-GB" sz="1100" baseline="0" dirty="0" smtClean="0"/>
                        <a:t> I make choices about activities and resources, with some help if needed? </a:t>
                      </a:r>
                    </a:p>
                    <a:p>
                      <a:pPr marL="171450" indent="-171450" algn="l">
                        <a:buFont typeface="Arial" panose="020B0604020202020204" pitchFamily="34" charset="0"/>
                        <a:buChar char="•"/>
                      </a:pPr>
                      <a:r>
                        <a:rPr lang="en-GB" sz="1100" baseline="0" dirty="0" smtClean="0"/>
                        <a:t>Am I confident to explore new surroundings and activities?</a:t>
                      </a:r>
                    </a:p>
                    <a:p>
                      <a:pPr marL="171450" indent="-171450" algn="l">
                        <a:buFont typeface="Arial" panose="020B0604020202020204" pitchFamily="34" charset="0"/>
                        <a:buChar char="•"/>
                      </a:pPr>
                      <a:endParaRPr lang="en-GB" sz="1100" baseline="0" dirty="0" smtClean="0"/>
                    </a:p>
                  </a:txBody>
                  <a:tcPr/>
                </a:tc>
                <a:tc>
                  <a:txBody>
                    <a:bodyPr/>
                    <a:lstStyle/>
                    <a:p>
                      <a:pPr marL="171450" indent="-171450" algn="l">
                        <a:buFont typeface="Arial" panose="020B0604020202020204" pitchFamily="34" charset="0"/>
                        <a:buChar char="•"/>
                      </a:pPr>
                      <a:r>
                        <a:rPr lang="en-GB" sz="1100" dirty="0" smtClean="0"/>
                        <a:t>Can I make</a:t>
                      </a:r>
                      <a:r>
                        <a:rPr lang="en-GB" sz="1100" baseline="0" dirty="0" smtClean="0"/>
                        <a:t> choices about activities and resources, independently? </a:t>
                      </a:r>
                    </a:p>
                    <a:p>
                      <a:pPr marL="171450" indent="-171450" algn="l">
                        <a:buFont typeface="Arial" panose="020B0604020202020204" pitchFamily="34" charset="0"/>
                        <a:buChar char="•"/>
                      </a:pPr>
                      <a:r>
                        <a:rPr lang="en-GB" sz="1100" baseline="0" dirty="0" smtClean="0"/>
                        <a:t>Do I show confidence in my surroundings and in new social situations?</a:t>
                      </a:r>
                    </a:p>
                    <a:p>
                      <a:pPr marL="171450" indent="-171450" algn="l">
                        <a:buFont typeface="Arial" panose="020B0604020202020204" pitchFamily="34" charset="0"/>
                        <a:buChar char="•"/>
                      </a:pPr>
                      <a:r>
                        <a:rPr lang="en-GB" sz="1100" baseline="0" dirty="0" smtClean="0"/>
                        <a:t>Can I have a go at something I have not done before? </a:t>
                      </a:r>
                      <a:endParaRPr lang="en-GB" sz="1100" dirty="0"/>
                    </a:p>
                  </a:txBody>
                  <a:tcPr/>
                </a:tc>
                <a:tc>
                  <a:txBody>
                    <a:bodyPr/>
                    <a:lstStyle/>
                    <a:p>
                      <a:pPr marL="171450" indent="-171450" algn="l">
                        <a:buFont typeface="Arial" panose="020B0604020202020204" pitchFamily="34" charset="0"/>
                        <a:buChar char="•"/>
                      </a:pPr>
                      <a:r>
                        <a:rPr lang="en-GB" sz="1100" dirty="0" smtClean="0"/>
                        <a:t>Can</a:t>
                      </a:r>
                      <a:r>
                        <a:rPr lang="en-GB" sz="1100" baseline="0" dirty="0" smtClean="0"/>
                        <a:t> I reflect on choices I have made and try new ways of doing things if something does not work? </a:t>
                      </a:r>
                    </a:p>
                    <a:p>
                      <a:pPr marL="171450" indent="-171450" algn="l">
                        <a:buFont typeface="Arial" panose="020B0604020202020204" pitchFamily="34" charset="0"/>
                        <a:buChar char="•"/>
                      </a:pPr>
                      <a:r>
                        <a:rPr lang="en-GB" sz="1100" dirty="0" smtClean="0"/>
                        <a:t>Am I confident at trying new </a:t>
                      </a:r>
                      <a:r>
                        <a:rPr lang="en-GB" sz="1100" baseline="0" dirty="0" smtClean="0"/>
                        <a:t>activities </a:t>
                      </a:r>
                      <a:r>
                        <a:rPr lang="en-GB" sz="1100" dirty="0" smtClean="0"/>
                        <a:t>and understanding that we learn from mistakes?</a:t>
                      </a:r>
                      <a:r>
                        <a:rPr lang="en-GB" sz="1100" baseline="0" dirty="0" smtClean="0"/>
                        <a:t> </a:t>
                      </a:r>
                    </a:p>
                    <a:p>
                      <a:pPr marL="171450" indent="-171450" algn="l">
                        <a:buFont typeface="Arial" panose="020B0604020202020204" pitchFamily="34" charset="0"/>
                        <a:buChar char="•"/>
                      </a:pPr>
                      <a:r>
                        <a:rPr lang="en-GB" sz="1100" baseline="0" dirty="0" smtClean="0"/>
                        <a:t>Can I, independently, try another way of doing things if I am faced with a challenge? </a:t>
                      </a:r>
                      <a:endParaRPr lang="en-GB" sz="1100" dirty="0"/>
                    </a:p>
                  </a:txBody>
                  <a:tcPr/>
                </a:tc>
                <a:tc rowSpan="2">
                  <a:txBody>
                    <a:bodyPr/>
                    <a:lstStyle/>
                    <a:p>
                      <a:pPr algn="l"/>
                      <a:r>
                        <a:rPr lang="en-GB" sz="1100" b="1" dirty="0" smtClean="0"/>
                        <a:t>Self-Regulation </a:t>
                      </a:r>
                    </a:p>
                    <a:p>
                      <a:pPr marL="171450" indent="-171450" algn="l">
                        <a:buFontTx/>
                        <a:buChar char="-"/>
                      </a:pPr>
                      <a:r>
                        <a:rPr lang="en-GB" sz="1100" dirty="0" smtClean="0"/>
                        <a:t>Show an understanding of their own feelings and those of others, and begin to regulate their behaviour accordingly; </a:t>
                      </a:r>
                    </a:p>
                    <a:p>
                      <a:pPr marL="171450" indent="-171450" algn="l">
                        <a:buFontTx/>
                        <a:buChar char="-"/>
                      </a:pPr>
                      <a:r>
                        <a:rPr lang="en-GB" sz="1100" dirty="0" smtClean="0"/>
                        <a:t>Set and work towards simple goals, being able to wait for what they want and control their immediate impulses when appropriate; </a:t>
                      </a:r>
                    </a:p>
                    <a:p>
                      <a:pPr marL="171450" indent="-171450" algn="l">
                        <a:buFontTx/>
                        <a:buChar char="-"/>
                      </a:pPr>
                      <a:r>
                        <a:rPr lang="en-GB" sz="1100" dirty="0" smtClean="0"/>
                        <a:t>Give focused attention to what the teacher says, responding appropriately even when engaged in activity, and show an ability to follow instructions involving several ideas or actions.</a:t>
                      </a:r>
                    </a:p>
                    <a:p>
                      <a:pPr marL="0" indent="0" algn="l">
                        <a:buFontTx/>
                        <a:buNone/>
                      </a:pPr>
                      <a:r>
                        <a:rPr lang="en-GB" sz="1100" b="1" dirty="0" smtClean="0"/>
                        <a:t>Managing Self </a:t>
                      </a:r>
                    </a:p>
                    <a:p>
                      <a:pPr marL="171450" indent="-171450" algn="l">
                        <a:buFontTx/>
                        <a:buChar char="-"/>
                      </a:pPr>
                      <a:r>
                        <a:rPr lang="en-GB" sz="1100" dirty="0" smtClean="0"/>
                        <a:t>Be confident to try new activities and show independence, resilience and perseverance in the face of challenge; </a:t>
                      </a:r>
                    </a:p>
                    <a:p>
                      <a:pPr marL="171450" indent="-171450" algn="l">
                        <a:buFontTx/>
                        <a:buChar char="-"/>
                      </a:pPr>
                      <a:r>
                        <a:rPr lang="en-GB" sz="1100" dirty="0" smtClean="0"/>
                        <a:t>Explain the reasons for rules, know right from wrong and try to behave accordingly; </a:t>
                      </a:r>
                    </a:p>
                    <a:p>
                      <a:pPr marL="171450" indent="-171450" algn="l">
                        <a:buFontTx/>
                        <a:buChar char="-"/>
                      </a:pPr>
                      <a:r>
                        <a:rPr lang="en-GB" sz="1100" dirty="0" smtClean="0"/>
                        <a:t>Manage their own basic hygiene and personal needs, including dressing, going to the toilet, and understanding the importance of healthy food choices. </a:t>
                      </a:r>
                    </a:p>
                    <a:p>
                      <a:pPr marL="0" indent="0" algn="l">
                        <a:buFontTx/>
                        <a:buNone/>
                      </a:pPr>
                      <a:r>
                        <a:rPr lang="en-GB" sz="1100" b="1" dirty="0" smtClean="0"/>
                        <a:t>Building Relationships </a:t>
                      </a:r>
                    </a:p>
                    <a:p>
                      <a:pPr marL="171450" indent="-171450" algn="l">
                        <a:buFontTx/>
                        <a:buChar char="-"/>
                      </a:pPr>
                      <a:r>
                        <a:rPr lang="en-GB" sz="1100" dirty="0" smtClean="0"/>
                        <a:t>Work and play cooperatively and take turns with others; </a:t>
                      </a:r>
                    </a:p>
                    <a:p>
                      <a:pPr marL="171450" indent="-171450" algn="l">
                        <a:buFontTx/>
                        <a:buChar char="-"/>
                      </a:pPr>
                      <a:r>
                        <a:rPr lang="en-GB" sz="1100" dirty="0" smtClean="0"/>
                        <a:t>Form positive attachments to adults and friendships with peers; </a:t>
                      </a:r>
                    </a:p>
                    <a:p>
                      <a:pPr marL="171450" indent="-171450" algn="l">
                        <a:buFontTx/>
                        <a:buChar char="-"/>
                      </a:pPr>
                      <a:r>
                        <a:rPr lang="en-GB" sz="1100" dirty="0" smtClean="0"/>
                        <a:t>Show sensitivity to their own and to others’ needs. </a:t>
                      </a:r>
                      <a:endParaRPr lang="en-GB" sz="1100" dirty="0"/>
                    </a:p>
                  </a:txBody>
                  <a:tcPr/>
                </a:tc>
                <a:extLst>
                  <a:ext uri="{0D108BD9-81ED-4DB2-BD59-A6C34878D82A}">
                    <a16:rowId xmlns:a16="http://schemas.microsoft.com/office/drawing/2014/main" val="2041913060"/>
                  </a:ext>
                </a:extLst>
              </a:tr>
              <a:tr h="3896542">
                <a:tc>
                  <a:txBody>
                    <a:bodyPr/>
                    <a:lstStyle/>
                    <a:p>
                      <a:pPr marL="0" lvl="0" indent="0" algn="ctr">
                        <a:spcAft>
                          <a:spcPts val="0"/>
                        </a:spcAft>
                        <a:buFont typeface="Symbol" panose="05050102010706020507" pitchFamily="18" charset="2"/>
                        <a:buNone/>
                      </a:pPr>
                      <a:r>
                        <a:rPr lang="en-GB" sz="1100" dirty="0" smtClean="0">
                          <a:effectLst/>
                        </a:rPr>
                        <a:t>I care for myself and my friends.  </a:t>
                      </a:r>
                      <a:endParaRPr lang="en-GB"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txBody>
                  <a:tcPr>
                    <a:solidFill>
                      <a:schemeClr val="accent5">
                        <a:lumMod val="20000"/>
                        <a:lumOff val="80000"/>
                      </a:schemeClr>
                    </a:solidFill>
                  </a:tcPr>
                </a:tc>
                <a:tc>
                  <a:txBody>
                    <a:bodyPr/>
                    <a:lstStyle/>
                    <a:p>
                      <a:pPr marL="171450" indent="-171450" algn="l">
                        <a:buFont typeface="Arial" panose="020B0604020202020204" pitchFamily="34" charset="0"/>
                        <a:buChar char="•"/>
                      </a:pPr>
                      <a:r>
                        <a:rPr lang="en-GB" sz="1100" dirty="0" smtClean="0"/>
                        <a:t>Can I meet my own care</a:t>
                      </a:r>
                      <a:r>
                        <a:rPr lang="en-GB" sz="1100" baseline="0" dirty="0" smtClean="0"/>
                        <a:t> needs? E.g. brushing teeth, use the toilet, wash and dry my hands. </a:t>
                      </a:r>
                    </a:p>
                    <a:p>
                      <a:pPr marL="171450" indent="-171450" algn="l">
                        <a:buFont typeface="Arial" panose="020B0604020202020204" pitchFamily="34" charset="0"/>
                        <a:buChar char="•"/>
                      </a:pPr>
                      <a:r>
                        <a:rPr lang="en-GB" sz="1100" baseline="0" dirty="0" smtClean="0"/>
                        <a:t>Can I talk about my feelings?</a:t>
                      </a:r>
                    </a:p>
                    <a:p>
                      <a:pPr marL="171450" indent="-171450" algn="l">
                        <a:buFont typeface="Arial" panose="020B0604020202020204" pitchFamily="34" charset="0"/>
                        <a:buChar char="•"/>
                      </a:pPr>
                      <a:r>
                        <a:rPr lang="en-GB" sz="1100" baseline="0" dirty="0" smtClean="0"/>
                        <a:t>Can I resolve conflicts with others, with support? </a:t>
                      </a:r>
                    </a:p>
                    <a:p>
                      <a:pPr marL="171450" indent="-171450" algn="l">
                        <a:buFont typeface="Arial" panose="020B0604020202020204" pitchFamily="34" charset="0"/>
                        <a:buChar char="•"/>
                      </a:pPr>
                      <a:r>
                        <a:rPr lang="en-GB" sz="1100" baseline="0" dirty="0" smtClean="0"/>
                        <a:t>Can I play with on or more children, extending and elaborating ideas? </a:t>
                      </a:r>
                    </a:p>
                    <a:p>
                      <a:pPr marL="171450" indent="-171450" algn="l">
                        <a:buFont typeface="Arial" panose="020B0604020202020204" pitchFamily="34" charset="0"/>
                        <a:buChar char="•"/>
                      </a:pPr>
                      <a:r>
                        <a:rPr lang="en-GB" sz="1100" baseline="0" dirty="0" smtClean="0"/>
                        <a:t>Can I remember and follow some rules within the setting? </a:t>
                      </a:r>
                      <a:endParaRPr lang="en-GB" sz="1100" dirty="0"/>
                    </a:p>
                  </a:txBody>
                  <a:tcPr/>
                </a:tc>
                <a:tc>
                  <a:txBody>
                    <a:bodyPr/>
                    <a:lstStyle/>
                    <a:p>
                      <a:pPr marL="171450" indent="-171450" algn="l">
                        <a:buFont typeface="Arial" panose="020B0604020202020204" pitchFamily="34" charset="0"/>
                        <a:buChar char="•"/>
                      </a:pPr>
                      <a:r>
                        <a:rPr lang="en-GB" sz="1100" dirty="0" smtClean="0"/>
                        <a:t>Have</a:t>
                      </a:r>
                      <a:r>
                        <a:rPr lang="en-GB" sz="1100" baseline="0" dirty="0" smtClean="0"/>
                        <a:t> I developed independence skills to help me through the school day? E.g. lining up, mealtimes and organising myself. </a:t>
                      </a:r>
                    </a:p>
                    <a:p>
                      <a:pPr marL="171450" indent="-171450" algn="l">
                        <a:buFont typeface="Arial" panose="020B0604020202020204" pitchFamily="34" charset="0"/>
                        <a:buChar char="•"/>
                      </a:pPr>
                      <a:r>
                        <a:rPr lang="en-GB" sz="1100" baseline="0" dirty="0" smtClean="0"/>
                        <a:t>Can I express my feelings and begin to talk about the feelings of others?</a:t>
                      </a:r>
                    </a:p>
                    <a:p>
                      <a:pPr marL="171450" indent="-171450" algn="l">
                        <a:buFont typeface="Arial" panose="020B0604020202020204" pitchFamily="34" charset="0"/>
                        <a:buChar char="•"/>
                      </a:pPr>
                      <a:r>
                        <a:rPr lang="en-GB" sz="1100" baseline="0" dirty="0" smtClean="0"/>
                        <a:t>Am I developing constructive and respectful relationships? </a:t>
                      </a:r>
                    </a:p>
                    <a:p>
                      <a:pPr marL="171450" indent="-171450" algn="l">
                        <a:buFont typeface="Arial" panose="020B0604020202020204" pitchFamily="34" charset="0"/>
                        <a:buChar char="•"/>
                      </a:pPr>
                      <a:r>
                        <a:rPr lang="en-GB" sz="1100" baseline="0" dirty="0" smtClean="0"/>
                        <a:t>Can I talk about the rules and why they are important?</a:t>
                      </a:r>
                    </a:p>
                    <a:p>
                      <a:pPr marL="171450" indent="-171450" algn="l">
                        <a:buFont typeface="Arial" panose="020B0604020202020204" pitchFamily="34" charset="0"/>
                        <a:buChar char="•"/>
                      </a:pPr>
                      <a:endParaRPr lang="en-GB" sz="1100" baseline="0" dirty="0" smtClean="0"/>
                    </a:p>
                    <a:p>
                      <a:pPr marL="171450" indent="-171450" algn="l">
                        <a:buFont typeface="Arial" panose="020B0604020202020204" pitchFamily="34" charset="0"/>
                        <a:buChar char="•"/>
                      </a:pPr>
                      <a:endParaRPr lang="en-GB" sz="1100" dirty="0"/>
                    </a:p>
                  </a:txBody>
                  <a:tcPr/>
                </a:tc>
                <a:tc>
                  <a:txBody>
                    <a:bodyPr/>
                    <a:lstStyle/>
                    <a:p>
                      <a:pPr marL="171450" indent="-171450" algn="l">
                        <a:buFont typeface="Arial" panose="020B0604020202020204" pitchFamily="34" charset="0"/>
                        <a:buChar char="•"/>
                      </a:pPr>
                      <a:r>
                        <a:rPr lang="en-GB" sz="1100" dirty="0" smtClean="0"/>
                        <a:t>Can</a:t>
                      </a:r>
                      <a:r>
                        <a:rPr lang="en-GB" sz="1100" baseline="0" dirty="0" smtClean="0"/>
                        <a:t> I independently manage my needs and organise myself?</a:t>
                      </a:r>
                    </a:p>
                    <a:p>
                      <a:pPr marL="171450" indent="-171450" algn="l">
                        <a:buFont typeface="Arial" panose="020B0604020202020204" pitchFamily="34" charset="0"/>
                        <a:buChar char="•"/>
                      </a:pPr>
                      <a:r>
                        <a:rPr lang="en-GB" sz="1100" baseline="0" dirty="0" smtClean="0"/>
                        <a:t>Can I talk about choices I make to be healthy? </a:t>
                      </a:r>
                    </a:p>
                    <a:p>
                      <a:pPr marL="171450" indent="-171450" algn="l">
                        <a:buFont typeface="Arial" panose="020B0604020202020204" pitchFamily="34" charset="0"/>
                        <a:buChar char="•"/>
                      </a:pPr>
                      <a:r>
                        <a:rPr lang="en-GB" sz="1100" baseline="0" dirty="0" smtClean="0"/>
                        <a:t>Can I identify the feelings of myself and others and begin to regulate my behaviours?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play within a group and work  co-operatively with others to organise play?</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find solutions to conflict and rivalries independently?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a:t>
                      </a:r>
                      <a:r>
                        <a:rPr lang="en-GB" sz="1100" dirty="0" smtClean="0"/>
                        <a:t>talk about right and wrong and</a:t>
                      </a:r>
                      <a:r>
                        <a:rPr lang="en-GB" sz="1100" baseline="0" dirty="0" smtClean="0"/>
                        <a:t> </a:t>
                      </a:r>
                      <a:r>
                        <a:rPr lang="en-GB" sz="1100" dirty="0" smtClean="0"/>
                        <a:t>consequences?</a:t>
                      </a:r>
                      <a:endParaRPr lang="en-GB" sz="1100" baseline="0" dirty="0" smtClean="0"/>
                    </a:p>
                    <a:p>
                      <a:pPr marL="171450" indent="-171450" algn="l">
                        <a:buFont typeface="Arial" panose="020B0604020202020204" pitchFamily="34" charset="0"/>
                        <a:buChar char="•"/>
                      </a:pPr>
                      <a:endParaRPr lang="en-GB" sz="1100" dirty="0"/>
                    </a:p>
                  </a:txBody>
                  <a:tcPr/>
                </a:tc>
                <a:tc vMerge="1">
                  <a:txBody>
                    <a:bodyPr/>
                    <a:lstStyle/>
                    <a:p>
                      <a:pPr algn="l"/>
                      <a:endParaRPr lang="en-GB" sz="1100" dirty="0"/>
                    </a:p>
                  </a:txBody>
                  <a:tcPr/>
                </a:tc>
                <a:extLst>
                  <a:ext uri="{0D108BD9-81ED-4DB2-BD59-A6C34878D82A}">
                    <a16:rowId xmlns:a16="http://schemas.microsoft.com/office/drawing/2014/main" val="3046099383"/>
                  </a:ext>
                </a:extLst>
              </a:tr>
            </a:tbl>
          </a:graphicData>
        </a:graphic>
      </p:graphicFrame>
    </p:spTree>
    <p:extLst>
      <p:ext uri="{BB962C8B-B14F-4D97-AF65-F5344CB8AC3E}">
        <p14:creationId xmlns:p14="http://schemas.microsoft.com/office/powerpoint/2010/main" val="737046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74325" y="39188"/>
            <a:ext cx="5721536" cy="796834"/>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GB" sz="4400" dirty="0" smtClean="0"/>
              <a:t>Physical Development</a:t>
            </a:r>
            <a:endParaRPr lang="en-GB" sz="4400" dirty="0"/>
          </a:p>
        </p:txBody>
      </p:sp>
      <p:graphicFrame>
        <p:nvGraphicFramePr>
          <p:cNvPr id="3" name="Table 2"/>
          <p:cNvGraphicFramePr>
            <a:graphicFrameLocks noGrp="1"/>
          </p:cNvGraphicFramePr>
          <p:nvPr>
            <p:extLst>
              <p:ext uri="{D42A27DB-BD31-4B8C-83A1-F6EECF244321}">
                <p14:modId xmlns:p14="http://schemas.microsoft.com/office/powerpoint/2010/main" val="3288173748"/>
              </p:ext>
            </p:extLst>
          </p:nvPr>
        </p:nvGraphicFramePr>
        <p:xfrm>
          <a:off x="234768" y="666202"/>
          <a:ext cx="11722464" cy="5730240"/>
        </p:xfrm>
        <a:graphic>
          <a:graphicData uri="http://schemas.openxmlformats.org/drawingml/2006/table">
            <a:tbl>
              <a:tblPr firstRow="1" bandRow="1">
                <a:tableStyleId>{5940675A-B579-460E-94D1-54222C63F5DA}</a:tableStyleId>
              </a:tblPr>
              <a:tblGrid>
                <a:gridCol w="1450392">
                  <a:extLst>
                    <a:ext uri="{9D8B030D-6E8A-4147-A177-3AD203B41FA5}">
                      <a16:colId xmlns:a16="http://schemas.microsoft.com/office/drawing/2014/main" val="1596052232"/>
                    </a:ext>
                  </a:extLst>
                </a:gridCol>
                <a:gridCol w="2568018">
                  <a:extLst>
                    <a:ext uri="{9D8B030D-6E8A-4147-A177-3AD203B41FA5}">
                      <a16:colId xmlns:a16="http://schemas.microsoft.com/office/drawing/2014/main" val="3495266064"/>
                    </a:ext>
                  </a:extLst>
                </a:gridCol>
                <a:gridCol w="2568018">
                  <a:extLst>
                    <a:ext uri="{9D8B030D-6E8A-4147-A177-3AD203B41FA5}">
                      <a16:colId xmlns:a16="http://schemas.microsoft.com/office/drawing/2014/main" val="3318498368"/>
                    </a:ext>
                  </a:extLst>
                </a:gridCol>
                <a:gridCol w="2568018">
                  <a:extLst>
                    <a:ext uri="{9D8B030D-6E8A-4147-A177-3AD203B41FA5}">
                      <a16:colId xmlns:a16="http://schemas.microsoft.com/office/drawing/2014/main" val="2091172436"/>
                    </a:ext>
                  </a:extLst>
                </a:gridCol>
                <a:gridCol w="2568018">
                  <a:extLst>
                    <a:ext uri="{9D8B030D-6E8A-4147-A177-3AD203B41FA5}">
                      <a16:colId xmlns:a16="http://schemas.microsoft.com/office/drawing/2014/main" val="3572564102"/>
                    </a:ext>
                  </a:extLst>
                </a:gridCol>
              </a:tblGrid>
              <a:tr h="508499">
                <a:tc>
                  <a:txBody>
                    <a:bodyPr/>
                    <a:lstStyle/>
                    <a:p>
                      <a:pPr algn="ctr"/>
                      <a:r>
                        <a:rPr lang="en-GB" sz="1400" b="1" dirty="0" smtClean="0"/>
                        <a:t>EYFS Curriculum Goal</a:t>
                      </a:r>
                      <a:endParaRPr lang="en-GB" sz="1400" b="1" dirty="0">
                        <a:solidFill>
                          <a:schemeClr val="tx1"/>
                        </a:solidFill>
                      </a:endParaRPr>
                    </a:p>
                  </a:txBody>
                  <a:tcPr>
                    <a:solidFill>
                      <a:schemeClr val="accent1">
                        <a:lumMod val="40000"/>
                        <a:lumOff val="60000"/>
                      </a:schemeClr>
                    </a:solidFill>
                  </a:tcPr>
                </a:tc>
                <a:tc>
                  <a:txBody>
                    <a:bodyPr/>
                    <a:lstStyle/>
                    <a:p>
                      <a:pPr algn="ctr"/>
                      <a:r>
                        <a:rPr lang="en-GB" sz="1400" b="1" dirty="0" smtClean="0"/>
                        <a:t>First checkpoint</a:t>
                      </a:r>
                      <a:endParaRPr lang="en-GB" sz="1400" b="1" dirty="0">
                        <a:solidFill>
                          <a:schemeClr val="tx1"/>
                        </a:solidFill>
                      </a:endParaRPr>
                    </a:p>
                  </a:txBody>
                  <a:tcPr>
                    <a:solidFill>
                      <a:schemeClr val="accent1">
                        <a:lumMod val="40000"/>
                        <a:lumOff val="60000"/>
                      </a:schemeClr>
                    </a:solidFill>
                  </a:tcPr>
                </a:tc>
                <a:tc>
                  <a:txBody>
                    <a:bodyPr/>
                    <a:lstStyle/>
                    <a:p>
                      <a:pPr algn="ctr"/>
                      <a:r>
                        <a:rPr lang="en-GB" sz="1400" b="1" dirty="0" smtClean="0"/>
                        <a:t>Second</a:t>
                      </a:r>
                      <a:r>
                        <a:rPr lang="en-GB" sz="1400" b="1" baseline="0" dirty="0" smtClean="0"/>
                        <a:t> Checkpoint</a:t>
                      </a:r>
                      <a:endParaRPr lang="en-GB" sz="1400" b="1" dirty="0">
                        <a:solidFill>
                          <a:schemeClr val="tx1"/>
                        </a:solidFill>
                      </a:endParaRPr>
                    </a:p>
                  </a:txBody>
                  <a:tcPr>
                    <a:solidFill>
                      <a:schemeClr val="accent1">
                        <a:lumMod val="40000"/>
                        <a:lumOff val="60000"/>
                      </a:schemeClr>
                    </a:solidFill>
                  </a:tcPr>
                </a:tc>
                <a:tc>
                  <a:txBody>
                    <a:bodyPr/>
                    <a:lstStyle/>
                    <a:p>
                      <a:pPr algn="ctr"/>
                      <a:r>
                        <a:rPr lang="en-GB" sz="1400" b="1" dirty="0" smtClean="0"/>
                        <a:t>Third Checkpoint</a:t>
                      </a:r>
                      <a:endParaRPr lang="en-GB" sz="1400" b="1" dirty="0">
                        <a:solidFill>
                          <a:schemeClr val="tx1"/>
                        </a:solidFill>
                      </a:endParaRPr>
                    </a:p>
                  </a:txBody>
                  <a:tcPr>
                    <a:solidFill>
                      <a:schemeClr val="accent1">
                        <a:lumMod val="40000"/>
                        <a:lumOff val="60000"/>
                      </a:schemeClr>
                    </a:solidFill>
                  </a:tcPr>
                </a:tc>
                <a:tc>
                  <a:txBody>
                    <a:bodyPr/>
                    <a:lstStyle/>
                    <a:p>
                      <a:pPr algn="ctr"/>
                      <a:r>
                        <a:rPr lang="en-GB" sz="1400" b="1" dirty="0" smtClean="0"/>
                        <a:t>Linked</a:t>
                      </a:r>
                      <a:r>
                        <a:rPr lang="en-GB" sz="1400" b="1" baseline="0" dirty="0" smtClean="0"/>
                        <a:t> ELG</a:t>
                      </a:r>
                      <a:endParaRPr lang="en-GB" sz="1400" b="1" dirty="0">
                        <a:solidFill>
                          <a:schemeClr val="tx1"/>
                        </a:solidFill>
                      </a:endParaRPr>
                    </a:p>
                  </a:txBody>
                  <a:tcPr>
                    <a:solidFill>
                      <a:schemeClr val="accent1">
                        <a:lumMod val="40000"/>
                        <a:lumOff val="60000"/>
                      </a:schemeClr>
                    </a:solidFill>
                  </a:tcPr>
                </a:tc>
                <a:extLst>
                  <a:ext uri="{0D108BD9-81ED-4DB2-BD59-A6C34878D82A}">
                    <a16:rowId xmlns:a16="http://schemas.microsoft.com/office/drawing/2014/main" val="433126509"/>
                  </a:ext>
                </a:extLst>
              </a:tr>
              <a:tr h="3039403">
                <a:tc>
                  <a:txBody>
                    <a:bodyPr/>
                    <a:lstStyle/>
                    <a:p>
                      <a:pPr marL="0" lvl="0" indent="0" algn="ctr">
                        <a:spcAft>
                          <a:spcPts val="0"/>
                        </a:spcAft>
                        <a:buFont typeface="Symbol" panose="05050102010706020507" pitchFamily="18" charset="2"/>
                        <a:buNone/>
                      </a:pPr>
                      <a:r>
                        <a:rPr lang="en-GB" sz="1100" dirty="0" smtClean="0">
                          <a:effectLst/>
                        </a:rPr>
                        <a:t>I am confident to explore how I can use my body in new and different ways. </a:t>
                      </a:r>
                    </a:p>
                    <a:p>
                      <a:pPr algn="ctr"/>
                      <a:endParaRPr lang="en-GB" sz="1100" dirty="0"/>
                    </a:p>
                  </a:txBody>
                  <a:tcPr>
                    <a:solidFill>
                      <a:schemeClr val="accent1">
                        <a:lumMod val="40000"/>
                        <a:lumOff val="60000"/>
                      </a:schemeClr>
                    </a:solidFill>
                  </a:tcPr>
                </a:tc>
                <a:tc>
                  <a:txBody>
                    <a:bodyPr/>
                    <a:lstStyle/>
                    <a:p>
                      <a:pPr marL="171450" indent="-171450" algn="l">
                        <a:buFont typeface="Arial" panose="020B0604020202020204" pitchFamily="34" charset="0"/>
                        <a:buChar char="•"/>
                      </a:pPr>
                      <a:r>
                        <a:rPr lang="en-GB" sz="1100" dirty="0" smtClean="0"/>
                        <a:t>Can I explore moving in different</a:t>
                      </a:r>
                      <a:r>
                        <a:rPr lang="en-GB" sz="1100" baseline="0" dirty="0" smtClean="0"/>
                        <a:t> ways?</a:t>
                      </a:r>
                    </a:p>
                    <a:p>
                      <a:pPr marL="171450" indent="-171450" algn="l">
                        <a:buFont typeface="Arial" panose="020B0604020202020204" pitchFamily="34" charset="0"/>
                        <a:buChar char="•"/>
                      </a:pPr>
                      <a:r>
                        <a:rPr lang="en-GB" sz="1100" baseline="0" dirty="0" smtClean="0"/>
                        <a:t>Can I run, beginning to travel with more speed and control?</a:t>
                      </a:r>
                    </a:p>
                    <a:p>
                      <a:pPr marL="171450" indent="-171450" algn="l">
                        <a:buFont typeface="Arial" panose="020B0604020202020204" pitchFamily="34" charset="0"/>
                        <a:buChar char="•"/>
                      </a:pPr>
                      <a:r>
                        <a:rPr lang="en-GB" sz="1100" dirty="0" smtClean="0"/>
                        <a:t>Can I use large muscle movements for a variety of activities? </a:t>
                      </a:r>
                    </a:p>
                    <a:p>
                      <a:pPr marL="171450" indent="-171450" algn="l">
                        <a:buFont typeface="Arial" panose="020B0604020202020204" pitchFamily="34" charset="0"/>
                        <a:buChar char="•"/>
                      </a:pPr>
                      <a:r>
                        <a:rPr lang="en-GB" sz="1100" dirty="0" smtClean="0"/>
                        <a:t>Do I explore climbing equipment?</a:t>
                      </a:r>
                      <a:r>
                        <a:rPr lang="en-GB" sz="1100" baseline="0" dirty="0" smtClean="0"/>
                        <a:t> E.g. trim trail.</a:t>
                      </a:r>
                    </a:p>
                    <a:p>
                      <a:pPr marL="171450" indent="-171450" algn="l">
                        <a:buFont typeface="Arial" panose="020B0604020202020204" pitchFamily="34" charset="0"/>
                        <a:buChar char="•"/>
                      </a:pPr>
                      <a:r>
                        <a:rPr lang="en-GB" sz="1100" baseline="0" dirty="0" smtClean="0"/>
                        <a:t>Can I skip, hop or stand on one leg and hold a pose? </a:t>
                      </a:r>
                    </a:p>
                    <a:p>
                      <a:pPr marL="171450" indent="-171450" algn="l">
                        <a:buFont typeface="Arial" panose="020B0604020202020204" pitchFamily="34" charset="0"/>
                        <a:buChar char="•"/>
                      </a:pPr>
                      <a:r>
                        <a:rPr lang="en-GB" sz="1100" baseline="0" dirty="0" smtClean="0"/>
                        <a:t>Can I throw or move balls? </a:t>
                      </a:r>
                    </a:p>
                    <a:p>
                      <a:pPr marL="171450" indent="-171450" algn="l">
                        <a:buFont typeface="Arial" panose="020B0604020202020204" pitchFamily="34" charset="0"/>
                        <a:buChar char="•"/>
                      </a:pPr>
                      <a:endParaRPr lang="en-GB" sz="1100" baseline="0" dirty="0" smtClean="0"/>
                    </a:p>
                    <a:p>
                      <a:pPr marL="171450" indent="-171450" algn="l">
                        <a:buFont typeface="Arial" panose="020B0604020202020204" pitchFamily="34" charset="0"/>
                        <a:buChar char="•"/>
                      </a:pPr>
                      <a:endParaRPr lang="en-GB" sz="1100" dirty="0"/>
                    </a:p>
                  </a:txBody>
                  <a:tcPr/>
                </a:tc>
                <a:tc>
                  <a:txBody>
                    <a:bodyPr/>
                    <a:lstStyle/>
                    <a:p>
                      <a:pPr marL="171450" indent="-171450" algn="l">
                        <a:buFont typeface="Arial" panose="020B0604020202020204" pitchFamily="34" charset="0"/>
                        <a:buChar char="•"/>
                      </a:pPr>
                      <a:r>
                        <a:rPr lang="en-GB" sz="1100" dirty="0" smtClean="0"/>
                        <a:t>Can I confidently</a:t>
                      </a:r>
                      <a:r>
                        <a:rPr lang="en-GB" sz="1100" baseline="0" dirty="0" smtClean="0"/>
                        <a:t> and competently move in a variety of different ways? </a:t>
                      </a:r>
                    </a:p>
                    <a:p>
                      <a:pPr marL="171450" indent="-171450" algn="l">
                        <a:buFont typeface="Arial" panose="020B0604020202020204" pitchFamily="34" charset="0"/>
                        <a:buChar char="•"/>
                      </a:pPr>
                      <a:r>
                        <a:rPr lang="en-GB" sz="1100" baseline="0" dirty="0" smtClean="0"/>
                        <a:t>Can I run with fluency, avoiding obstacles?</a:t>
                      </a:r>
                    </a:p>
                    <a:p>
                      <a:pPr marL="171450" indent="-171450" algn="l">
                        <a:buFont typeface="Arial" panose="020B0604020202020204" pitchFamily="34" charset="0"/>
                        <a:buChar char="•"/>
                      </a:pPr>
                      <a:r>
                        <a:rPr lang="en-GB" sz="1100" baseline="0" dirty="0" smtClean="0"/>
                        <a:t>Can I move fluently with control and grace?</a:t>
                      </a:r>
                    </a:p>
                    <a:p>
                      <a:pPr marL="171450" indent="-171450" algn="l">
                        <a:buFont typeface="Arial" panose="020B0604020202020204" pitchFamily="34" charset="0"/>
                        <a:buChar char="•"/>
                      </a:pPr>
                      <a:r>
                        <a:rPr lang="en-GB" sz="1100" baseline="0" dirty="0" smtClean="0"/>
                        <a:t>Can I </a:t>
                      </a:r>
                      <a:r>
                        <a:rPr lang="en-GB" sz="1100" dirty="0" smtClean="0"/>
                        <a:t>use my core muscle strength to achieve a good posture when sitting at a table or sitting on the floor.</a:t>
                      </a:r>
                    </a:p>
                    <a:p>
                      <a:pPr marL="171450" indent="-171450" algn="l">
                        <a:buFont typeface="Arial" panose="020B0604020202020204" pitchFamily="34" charset="0"/>
                        <a:buChar char="•"/>
                      </a:pPr>
                      <a:r>
                        <a:rPr lang="en-GB" sz="1100" dirty="0" smtClean="0"/>
                        <a:t>Can I independently</a:t>
                      </a:r>
                      <a:r>
                        <a:rPr lang="en-GB" sz="1100" baseline="0" dirty="0" smtClean="0"/>
                        <a:t> and confidently use climbing equipment?</a:t>
                      </a:r>
                    </a:p>
                    <a:p>
                      <a:pPr marL="171450" indent="-171450" algn="l">
                        <a:buFont typeface="Arial" panose="020B0604020202020204" pitchFamily="34" charset="0"/>
                        <a:buChar char="•"/>
                      </a:pPr>
                      <a:r>
                        <a:rPr lang="en-GB" sz="1100" baseline="0" dirty="0" smtClean="0"/>
                        <a:t>Can I t</a:t>
                      </a:r>
                      <a:r>
                        <a:rPr lang="en-GB" sz="1100" kern="1200" dirty="0" smtClean="0">
                          <a:solidFill>
                            <a:schemeClr val="tx1"/>
                          </a:solidFill>
                          <a:effectLst/>
                          <a:latin typeface="+mn-lt"/>
                          <a:ea typeface="+mn-ea"/>
                          <a:cs typeface="+mn-cs"/>
                        </a:rPr>
                        <a:t>hrows balls in the direction of a target/peer and attempt</a:t>
                      </a:r>
                      <a:r>
                        <a:rPr lang="en-GB" sz="1100" kern="1200" baseline="0" dirty="0" smtClean="0">
                          <a:solidFill>
                            <a:schemeClr val="tx1"/>
                          </a:solidFill>
                          <a:effectLst/>
                          <a:latin typeface="+mn-lt"/>
                          <a:ea typeface="+mn-ea"/>
                          <a:cs typeface="+mn-cs"/>
                        </a:rPr>
                        <a:t> </a:t>
                      </a:r>
                      <a:r>
                        <a:rPr lang="en-GB" sz="1100" kern="1200" dirty="0" smtClean="0">
                          <a:solidFill>
                            <a:schemeClr val="tx1"/>
                          </a:solidFill>
                          <a:effectLst/>
                          <a:latin typeface="+mn-lt"/>
                          <a:ea typeface="+mn-ea"/>
                          <a:cs typeface="+mn-cs"/>
                        </a:rPr>
                        <a:t>to catch by moving towards it?</a:t>
                      </a:r>
                      <a:endParaRPr lang="en-GB" sz="1100" baseline="0" dirty="0" smtClean="0"/>
                    </a:p>
                    <a:p>
                      <a:pPr marL="171450" indent="-171450" algn="l">
                        <a:buFont typeface="Arial" panose="020B0604020202020204" pitchFamily="34" charset="0"/>
                        <a:buChar char="•"/>
                      </a:pPr>
                      <a:endParaRPr lang="en-GB" sz="1100" dirty="0"/>
                    </a:p>
                  </a:txBody>
                  <a:tcPr/>
                </a:tc>
                <a:tc>
                  <a:txBody>
                    <a:bodyPr/>
                    <a:lstStyle/>
                    <a:p>
                      <a:pPr marL="171450" indent="-171450" algn="l">
                        <a:buFont typeface="Arial" panose="020B0604020202020204" pitchFamily="34" charset="0"/>
                        <a:buChar char="•"/>
                      </a:pPr>
                      <a:r>
                        <a:rPr lang="en-GB" sz="1100" dirty="0" smtClean="0"/>
                        <a:t>Can I experiment with different ways of moving</a:t>
                      </a:r>
                      <a:r>
                        <a:rPr lang="en-GB" sz="1100" baseline="0" dirty="0" smtClean="0"/>
                        <a:t> and with actions at different levels?</a:t>
                      </a:r>
                    </a:p>
                    <a:p>
                      <a:pPr marL="171450" indent="-171450" algn="l">
                        <a:buFont typeface="Arial" panose="020B0604020202020204" pitchFamily="34" charset="0"/>
                        <a:buChar char="•"/>
                      </a:pPr>
                      <a:r>
                        <a:rPr lang="en-GB" sz="1100" baseline="0" dirty="0" smtClean="0"/>
                        <a:t>Can I experiment with different ways of balancing and using equipment to balance?  </a:t>
                      </a:r>
                    </a:p>
                    <a:p>
                      <a:pPr marL="171450" indent="-171450" algn="l">
                        <a:buFont typeface="Arial" panose="020B0604020202020204" pitchFamily="34" charset="0"/>
                        <a:buChar char="•"/>
                      </a:pPr>
                      <a:r>
                        <a:rPr lang="en-GB" sz="1100" baseline="0" dirty="0" smtClean="0"/>
                        <a:t>Can I combine movements with ease and fluency? </a:t>
                      </a:r>
                    </a:p>
                    <a:p>
                      <a:pPr marL="171450" indent="-171450" algn="l">
                        <a:buFont typeface="Arial" panose="020B0604020202020204" pitchFamily="34" charset="0"/>
                        <a:buChar char="•"/>
                      </a:pPr>
                      <a:r>
                        <a:rPr lang="en-GB" sz="1100" dirty="0" smtClean="0"/>
                        <a:t>Have I developed overall body strength, balance, co-ordination and agility. </a:t>
                      </a:r>
                      <a:endParaRPr lang="en-GB" sz="1100" baseline="0" dirty="0" smtClean="0"/>
                    </a:p>
                    <a:p>
                      <a:pPr marL="171450" indent="-171450" algn="l">
                        <a:buFont typeface="Arial" panose="020B0604020202020204" pitchFamily="34" charset="0"/>
                        <a:buChar char="•"/>
                      </a:pPr>
                      <a:r>
                        <a:rPr lang="en-GB" sz="1100" baseline="0" dirty="0" smtClean="0"/>
                        <a:t>Can I </a:t>
                      </a:r>
                      <a:r>
                        <a:rPr lang="en-GB" sz="1100" dirty="0" smtClean="0"/>
                        <a:t>confidently and safely use a range of large and small apparatus indoors and outside, alone and in a group. </a:t>
                      </a:r>
                    </a:p>
                    <a:p>
                      <a:pPr marL="171450" indent="-171450" algn="l">
                        <a:buFont typeface="Arial" panose="020B0604020202020204" pitchFamily="34" charset="0"/>
                        <a:buChar char="•"/>
                      </a:pPr>
                      <a:r>
                        <a:rPr lang="en-GB" sz="1100" dirty="0" smtClean="0"/>
                        <a:t>Can I confidently</a:t>
                      </a:r>
                      <a:r>
                        <a:rPr lang="en-GB" sz="1100" baseline="0" dirty="0" smtClean="0"/>
                        <a:t> throw, catch or move a ball, with growing precision and accuracy? </a:t>
                      </a:r>
                      <a:endParaRPr lang="en-GB" sz="1100" dirty="0" smtClean="0"/>
                    </a:p>
                  </a:txBody>
                  <a:tcPr/>
                </a:tc>
                <a:tc rowSpan="2">
                  <a:txBody>
                    <a:bodyPr/>
                    <a:lstStyle/>
                    <a:p>
                      <a:pPr algn="l"/>
                      <a:r>
                        <a:rPr lang="en-GB" sz="1100" b="1" dirty="0" smtClean="0"/>
                        <a:t>Gross Motor Skills </a:t>
                      </a:r>
                    </a:p>
                    <a:p>
                      <a:pPr marL="171450" indent="-171450" algn="l">
                        <a:buFontTx/>
                        <a:buChar char="-"/>
                      </a:pPr>
                      <a:r>
                        <a:rPr lang="en-GB" sz="1100" dirty="0" smtClean="0"/>
                        <a:t>Negotiate space and obstacles safely, with consideration for themselves and others; </a:t>
                      </a:r>
                    </a:p>
                    <a:p>
                      <a:pPr marL="171450" indent="-171450" algn="l">
                        <a:buFontTx/>
                        <a:buChar char="-"/>
                      </a:pPr>
                      <a:r>
                        <a:rPr lang="en-GB" sz="1100" dirty="0" smtClean="0"/>
                        <a:t>Demonstrate strength, balance and coordination when playing; </a:t>
                      </a:r>
                    </a:p>
                    <a:p>
                      <a:pPr marL="171450" indent="-171450" algn="l">
                        <a:buFontTx/>
                        <a:buChar char="-"/>
                      </a:pPr>
                      <a:r>
                        <a:rPr lang="en-GB" sz="1100" dirty="0" smtClean="0"/>
                        <a:t>Move energetically, such as running, jumping, dancing, hopping, skipping and climbing. </a:t>
                      </a:r>
                    </a:p>
                    <a:p>
                      <a:pPr marL="0" indent="0" algn="l">
                        <a:buFontTx/>
                        <a:buNone/>
                      </a:pPr>
                      <a:r>
                        <a:rPr lang="en-GB" sz="1100" b="1" dirty="0" smtClean="0"/>
                        <a:t>Fine Motor Skills </a:t>
                      </a:r>
                    </a:p>
                    <a:p>
                      <a:pPr marL="171450" indent="-171450" algn="l">
                        <a:buFontTx/>
                        <a:buChar char="-"/>
                      </a:pPr>
                      <a:r>
                        <a:rPr lang="en-GB" sz="1100" dirty="0" smtClean="0"/>
                        <a:t>Hold a pencil effectively in preparation for fluent writing – using the tripod grip in almost all cases; </a:t>
                      </a:r>
                    </a:p>
                    <a:p>
                      <a:pPr marL="171450" indent="-171450" algn="l">
                        <a:buFontTx/>
                        <a:buChar char="-"/>
                      </a:pPr>
                      <a:r>
                        <a:rPr lang="en-GB" sz="1100" dirty="0" smtClean="0"/>
                        <a:t>Use a range of small tools, including scissors, paint brushes and cutlery; </a:t>
                      </a:r>
                    </a:p>
                    <a:p>
                      <a:pPr marL="171450" indent="-171450" algn="l">
                        <a:buFontTx/>
                        <a:buChar char="-"/>
                      </a:pPr>
                      <a:r>
                        <a:rPr lang="en-GB" sz="1100" dirty="0" smtClean="0"/>
                        <a:t>Begin to show accuracy and care when drawing. </a:t>
                      </a:r>
                      <a:endParaRPr lang="en-GB" sz="1100" dirty="0"/>
                    </a:p>
                  </a:txBody>
                  <a:tcPr/>
                </a:tc>
                <a:extLst>
                  <a:ext uri="{0D108BD9-81ED-4DB2-BD59-A6C34878D82A}">
                    <a16:rowId xmlns:a16="http://schemas.microsoft.com/office/drawing/2014/main" val="2041913060"/>
                  </a:ext>
                </a:extLst>
              </a:tr>
              <a:tr h="2056067">
                <a:tc>
                  <a:txBody>
                    <a:bodyPr/>
                    <a:lstStyle/>
                    <a:p>
                      <a:pPr marL="0" marR="0" lvl="0" indent="0" algn="ctr" defTabSz="914400" rtl="0" eaLnBrk="1" fontAlgn="auto" latinLnBrk="0" hangingPunct="1">
                        <a:lnSpc>
                          <a:spcPct val="100000"/>
                        </a:lnSpc>
                        <a:spcBef>
                          <a:spcPts val="0"/>
                        </a:spcBef>
                        <a:spcAft>
                          <a:spcPts val="0"/>
                        </a:spcAft>
                        <a:buClrTx/>
                        <a:buSzTx/>
                        <a:buFont typeface="Symbol" panose="05050102010706020507" pitchFamily="18" charset="2"/>
                        <a:buNone/>
                        <a:tabLst/>
                        <a:defRPr/>
                      </a:pPr>
                      <a:r>
                        <a:rPr lang="en-GB" sz="1100" dirty="0" smtClean="0">
                          <a:effectLst/>
                        </a:rPr>
                        <a:t>I can use a variety of tools competently and safely, with confidence.</a:t>
                      </a:r>
                      <a:endParaRPr lang="en-GB" sz="1100" dirty="0" smtClean="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marL="0" lvl="0" indent="0" algn="ctr">
                        <a:spcAft>
                          <a:spcPts val="0"/>
                        </a:spcAft>
                        <a:buFont typeface="Symbol" panose="05050102010706020507" pitchFamily="18" charset="2"/>
                        <a:buNone/>
                      </a:pPr>
                      <a:endParaRPr lang="en-GB" sz="1100" dirty="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txBody>
                  <a:tcPr>
                    <a:solidFill>
                      <a:schemeClr val="accent1">
                        <a:lumMod val="40000"/>
                        <a:lumOff val="60000"/>
                      </a:schemeClr>
                    </a:solidFill>
                  </a:tcPr>
                </a:tc>
                <a:tc>
                  <a:txBody>
                    <a:bodyPr/>
                    <a:lstStyle/>
                    <a:p>
                      <a:pPr marL="171450" indent="-171450" algn="l">
                        <a:buFont typeface="Arial" panose="020B0604020202020204" pitchFamily="34" charset="0"/>
                        <a:buChar char="•"/>
                      </a:pPr>
                      <a:r>
                        <a:rPr lang="en-GB" sz="1100" dirty="0" smtClean="0"/>
                        <a:t>Do I show a preference for</a:t>
                      </a:r>
                      <a:r>
                        <a:rPr lang="en-GB" sz="1100" baseline="0" dirty="0" smtClean="0"/>
                        <a:t> a dominant hand? </a:t>
                      </a:r>
                    </a:p>
                    <a:p>
                      <a:pPr marL="171450" indent="-171450" algn="l">
                        <a:buFont typeface="Arial" panose="020B0604020202020204" pitchFamily="34" charset="0"/>
                        <a:buChar char="•"/>
                      </a:pPr>
                      <a:r>
                        <a:rPr lang="en-GB" sz="1100" baseline="0" dirty="0" smtClean="0"/>
                        <a:t>Can I make marks using different mark making tools?</a:t>
                      </a:r>
                    </a:p>
                    <a:p>
                      <a:pPr marL="171450" indent="-171450" algn="l">
                        <a:buFont typeface="Arial" panose="020B0604020202020204" pitchFamily="34" charset="0"/>
                        <a:buChar char="•"/>
                      </a:pPr>
                      <a:r>
                        <a:rPr lang="en-GB" sz="1100" baseline="0" dirty="0" smtClean="0"/>
                        <a:t>Can I draw simple representations?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a:t>
                      </a:r>
                      <a:r>
                        <a:rPr lang="en-GB" sz="1100" kern="1200" baseline="0" dirty="0" smtClean="0">
                          <a:solidFill>
                            <a:schemeClr val="tx1"/>
                          </a:solidFill>
                          <a:effectLst/>
                          <a:latin typeface="+mn-lt"/>
                          <a:ea typeface="+mn-ea"/>
                          <a:cs typeface="+mn-cs"/>
                        </a:rPr>
                        <a:t>d</a:t>
                      </a:r>
                      <a:r>
                        <a:rPr lang="en-GB" sz="1100" kern="1200" dirty="0" smtClean="0">
                          <a:solidFill>
                            <a:schemeClr val="tx1"/>
                          </a:solidFill>
                          <a:effectLst/>
                          <a:latin typeface="+mn-lt"/>
                          <a:ea typeface="+mn-ea"/>
                          <a:cs typeface="+mn-cs"/>
                        </a:rPr>
                        <a:t>raw circles, horizontal/vertical lines and other </a:t>
                      </a:r>
                      <a:r>
                        <a:rPr lang="en-GB" sz="1100" baseline="0" dirty="0" smtClean="0"/>
                        <a:t>pre-writing shapes?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make snips with scissors?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use a spoon or fork to eat independently?</a:t>
                      </a:r>
                    </a:p>
                    <a:p>
                      <a:pPr marL="171450" indent="-171450" algn="l">
                        <a:buFont typeface="Arial" panose="020B0604020202020204" pitchFamily="34" charset="0"/>
                        <a:buChar char="•"/>
                      </a:pPr>
                      <a:endParaRPr lang="en-GB" sz="1100" dirty="0"/>
                    </a:p>
                  </a:txBody>
                  <a:tcPr/>
                </a:tc>
                <a:tc>
                  <a:txBody>
                    <a:bodyPr/>
                    <a:lstStyle/>
                    <a:p>
                      <a:pPr marL="171450" indent="-171450" algn="l">
                        <a:buFont typeface="Arial" panose="020B0604020202020204" pitchFamily="34" charset="0"/>
                        <a:buChar char="•"/>
                      </a:pPr>
                      <a:r>
                        <a:rPr lang="en-GB" sz="1100" dirty="0" smtClean="0"/>
                        <a:t>Can I use a pen/pencil</a:t>
                      </a:r>
                      <a:r>
                        <a:rPr lang="en-GB" sz="1100" baseline="0" dirty="0" smtClean="0"/>
                        <a:t> using a comfortable grip and good control?</a:t>
                      </a:r>
                    </a:p>
                    <a:p>
                      <a:pPr marL="171450" indent="-171450" algn="l">
                        <a:buFont typeface="Arial" panose="020B0604020202020204" pitchFamily="34" charset="0"/>
                        <a:buChar char="•"/>
                      </a:pPr>
                      <a:r>
                        <a:rPr lang="en-GB" sz="1100" baseline="0" dirty="0" smtClean="0"/>
                        <a:t>Can I draw simple pictures?</a:t>
                      </a:r>
                    </a:p>
                    <a:p>
                      <a:pPr marL="171450" indent="-171450" algn="l">
                        <a:buFont typeface="Arial" panose="020B0604020202020204" pitchFamily="34" charset="0"/>
                        <a:buChar char="•"/>
                      </a:pPr>
                      <a:r>
                        <a:rPr lang="en-GB" sz="1100" baseline="0" dirty="0" smtClean="0"/>
                        <a:t>Can I form the letters in my name correctly? </a:t>
                      </a:r>
                    </a:p>
                    <a:p>
                      <a:pPr marL="171450" indent="-171450" algn="l">
                        <a:buFont typeface="Arial" panose="020B0604020202020204" pitchFamily="34" charset="0"/>
                        <a:buChar char="•"/>
                      </a:pPr>
                      <a:r>
                        <a:rPr lang="en-GB" sz="1100" baseline="0" dirty="0" smtClean="0"/>
                        <a:t>Am I beginning to form other letters correctly? </a:t>
                      </a:r>
                    </a:p>
                    <a:p>
                      <a:pPr marL="171450" indent="-171450" algn="l">
                        <a:buFont typeface="Arial" panose="020B0604020202020204" pitchFamily="34" charset="0"/>
                        <a:buChar char="•"/>
                      </a:pPr>
                      <a:r>
                        <a:rPr lang="en-GB" sz="1100" baseline="0" dirty="0" smtClean="0"/>
                        <a:t>Can I hold scissors correctly and cut straight lines or simple shapes with support?</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kern="1200" dirty="0" smtClean="0">
                          <a:solidFill>
                            <a:schemeClr val="tx1"/>
                          </a:solidFill>
                          <a:effectLst/>
                          <a:latin typeface="+mn-lt"/>
                          <a:ea typeface="+mn-ea"/>
                          <a:cs typeface="+mn-cs"/>
                        </a:rPr>
                        <a:t>Can I begin to try</a:t>
                      </a:r>
                      <a:r>
                        <a:rPr lang="en-GB" sz="1100" kern="1200" baseline="0" dirty="0" smtClean="0">
                          <a:solidFill>
                            <a:schemeClr val="tx1"/>
                          </a:solidFill>
                          <a:effectLst/>
                          <a:latin typeface="+mn-lt"/>
                          <a:ea typeface="+mn-ea"/>
                          <a:cs typeface="+mn-cs"/>
                        </a:rPr>
                        <a:t> to use a knife, to attempt to cut soft foods?</a:t>
                      </a:r>
                      <a:endParaRPr lang="en-GB" sz="1100" dirty="0"/>
                    </a:p>
                  </a:txBody>
                  <a:tcPr/>
                </a:tc>
                <a:tc>
                  <a:txBody>
                    <a:bodyPr/>
                    <a:lstStyle/>
                    <a:p>
                      <a:pPr marL="171450" indent="-171450" algn="l">
                        <a:buFont typeface="Arial" panose="020B0604020202020204" pitchFamily="34" charset="0"/>
                        <a:buChar char="•"/>
                      </a:pPr>
                      <a:r>
                        <a:rPr lang="en-GB" sz="1100" dirty="0" smtClean="0"/>
                        <a:t>Can I hold</a:t>
                      </a:r>
                      <a:r>
                        <a:rPr lang="en-GB" sz="1100" baseline="0" dirty="0" smtClean="0"/>
                        <a:t> a pencil/pen in a tripod grip and use it effectively?</a:t>
                      </a:r>
                    </a:p>
                    <a:p>
                      <a:pPr marL="171450" indent="-171450" algn="l">
                        <a:buFont typeface="Arial" panose="020B0604020202020204" pitchFamily="34" charset="0"/>
                        <a:buChar char="•"/>
                      </a:pPr>
                      <a:r>
                        <a:rPr lang="en-GB" sz="1100" baseline="0" dirty="0" smtClean="0"/>
                        <a:t>Can I draw pictures and add details? </a:t>
                      </a:r>
                    </a:p>
                    <a:p>
                      <a:pPr marL="171450" indent="-171450" algn="l">
                        <a:buFont typeface="Arial" panose="020B0604020202020204" pitchFamily="34" charset="0"/>
                        <a:buChar char="•"/>
                      </a:pPr>
                      <a:r>
                        <a:rPr lang="en-GB" sz="1100" baseline="0" dirty="0" smtClean="0"/>
                        <a:t>Can I form letters correctly? </a:t>
                      </a:r>
                    </a:p>
                    <a:p>
                      <a:pPr marL="171450" indent="-171450" algn="l">
                        <a:buFont typeface="Arial" panose="020B0604020202020204" pitchFamily="34" charset="0"/>
                        <a:buChar char="•"/>
                      </a:pPr>
                      <a:r>
                        <a:rPr lang="en-GB" sz="1100" baseline="0" dirty="0" smtClean="0"/>
                        <a:t>Can I use scissors with effective positioning and good control?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kern="1200" dirty="0" smtClean="0">
                          <a:solidFill>
                            <a:schemeClr val="tx1"/>
                          </a:solidFill>
                          <a:effectLst/>
                          <a:latin typeface="+mn-lt"/>
                          <a:ea typeface="+mn-ea"/>
                          <a:cs typeface="+mn-cs"/>
                        </a:rPr>
                        <a:t>Can I use a knife and fork?</a:t>
                      </a:r>
                      <a:endParaRPr lang="en-GB" sz="1100" baseline="0" dirty="0" smtClean="0"/>
                    </a:p>
                    <a:p>
                      <a:pPr marL="171450" indent="-171450" algn="l">
                        <a:buFont typeface="Arial" panose="020B0604020202020204" pitchFamily="34" charset="0"/>
                        <a:buChar char="•"/>
                      </a:pPr>
                      <a:endParaRPr lang="en-GB" sz="1100" dirty="0"/>
                    </a:p>
                  </a:txBody>
                  <a:tcPr/>
                </a:tc>
                <a:tc vMerge="1">
                  <a:txBody>
                    <a:bodyPr/>
                    <a:lstStyle/>
                    <a:p>
                      <a:pPr algn="l"/>
                      <a:endParaRPr lang="en-GB" sz="1100" dirty="0"/>
                    </a:p>
                  </a:txBody>
                  <a:tcPr/>
                </a:tc>
                <a:extLst>
                  <a:ext uri="{0D108BD9-81ED-4DB2-BD59-A6C34878D82A}">
                    <a16:rowId xmlns:a16="http://schemas.microsoft.com/office/drawing/2014/main" val="3046099383"/>
                  </a:ext>
                </a:extLst>
              </a:tr>
            </a:tbl>
          </a:graphicData>
        </a:graphic>
      </p:graphicFrame>
    </p:spTree>
    <p:extLst>
      <p:ext uri="{BB962C8B-B14F-4D97-AF65-F5344CB8AC3E}">
        <p14:creationId xmlns:p14="http://schemas.microsoft.com/office/powerpoint/2010/main" val="778265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Pencil Grip Development </a:t>
            </a:r>
            <a:endParaRPr lang="en-GB" dirty="0"/>
          </a:p>
        </p:txBody>
      </p:sp>
      <p:pic>
        <p:nvPicPr>
          <p:cNvPr id="3" name="Picture 2"/>
          <p:cNvPicPr>
            <a:picLocks noChangeAspect="1"/>
          </p:cNvPicPr>
          <p:nvPr/>
        </p:nvPicPr>
        <p:blipFill rotWithShape="1">
          <a:blip r:embed="rId2"/>
          <a:srcRect l="25711" t="36348" r="27036" b="23191"/>
          <a:stretch/>
        </p:blipFill>
        <p:spPr>
          <a:xfrm>
            <a:off x="1819175" y="1856960"/>
            <a:ext cx="8614610" cy="4147150"/>
          </a:xfrm>
          <a:prstGeom prst="rect">
            <a:avLst/>
          </a:prstGeom>
        </p:spPr>
      </p:pic>
      <p:sp>
        <p:nvSpPr>
          <p:cNvPr id="4" name="TextBox 3"/>
          <p:cNvSpPr txBox="1"/>
          <p:nvPr/>
        </p:nvSpPr>
        <p:spPr>
          <a:xfrm>
            <a:off x="1590575" y="5968014"/>
            <a:ext cx="9071810" cy="369332"/>
          </a:xfrm>
          <a:prstGeom prst="rect">
            <a:avLst/>
          </a:prstGeom>
          <a:noFill/>
        </p:spPr>
        <p:txBody>
          <a:bodyPr wrap="square" rtlCol="0">
            <a:spAutoFit/>
          </a:bodyPr>
          <a:lstStyle/>
          <a:p>
            <a:pPr algn="ctr"/>
            <a:r>
              <a:rPr lang="en-GB" dirty="0" smtClean="0">
                <a:hlinkClick r:id="rId3"/>
              </a:rPr>
              <a:t>https://www.haughtonschool.co.uk/media/4720/development-progression-of-pencil-grip.pdf</a:t>
            </a:r>
            <a:r>
              <a:rPr lang="en-GB" dirty="0" smtClean="0"/>
              <a:t> </a:t>
            </a:r>
            <a:endParaRPr lang="en-GB" dirty="0"/>
          </a:p>
        </p:txBody>
      </p:sp>
    </p:spTree>
    <p:extLst>
      <p:ext uri="{BB962C8B-B14F-4D97-AF65-F5344CB8AC3E}">
        <p14:creationId xmlns:p14="http://schemas.microsoft.com/office/powerpoint/2010/main" val="615005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74325" y="39188"/>
            <a:ext cx="2625639" cy="796834"/>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GB" sz="4400" dirty="0" smtClean="0"/>
              <a:t>Literacy</a:t>
            </a:r>
            <a:endParaRPr lang="en-GB" sz="4400" dirty="0"/>
          </a:p>
        </p:txBody>
      </p:sp>
      <p:graphicFrame>
        <p:nvGraphicFramePr>
          <p:cNvPr id="3" name="Table 2"/>
          <p:cNvGraphicFramePr>
            <a:graphicFrameLocks noGrp="1"/>
          </p:cNvGraphicFramePr>
          <p:nvPr>
            <p:extLst>
              <p:ext uri="{D42A27DB-BD31-4B8C-83A1-F6EECF244321}">
                <p14:modId xmlns:p14="http://schemas.microsoft.com/office/powerpoint/2010/main" val="4042920623"/>
              </p:ext>
            </p:extLst>
          </p:nvPr>
        </p:nvGraphicFramePr>
        <p:xfrm>
          <a:off x="321490" y="744579"/>
          <a:ext cx="11549020" cy="5989320"/>
        </p:xfrm>
        <a:graphic>
          <a:graphicData uri="http://schemas.openxmlformats.org/drawingml/2006/table">
            <a:tbl>
              <a:tblPr firstRow="1" bandRow="1">
                <a:tableStyleId>{5940675A-B579-460E-94D1-54222C63F5DA}</a:tableStyleId>
              </a:tblPr>
              <a:tblGrid>
                <a:gridCol w="1428932">
                  <a:extLst>
                    <a:ext uri="{9D8B030D-6E8A-4147-A177-3AD203B41FA5}">
                      <a16:colId xmlns:a16="http://schemas.microsoft.com/office/drawing/2014/main" val="1596052232"/>
                    </a:ext>
                  </a:extLst>
                </a:gridCol>
                <a:gridCol w="2530022">
                  <a:extLst>
                    <a:ext uri="{9D8B030D-6E8A-4147-A177-3AD203B41FA5}">
                      <a16:colId xmlns:a16="http://schemas.microsoft.com/office/drawing/2014/main" val="3495266064"/>
                    </a:ext>
                  </a:extLst>
                </a:gridCol>
                <a:gridCol w="2530022">
                  <a:extLst>
                    <a:ext uri="{9D8B030D-6E8A-4147-A177-3AD203B41FA5}">
                      <a16:colId xmlns:a16="http://schemas.microsoft.com/office/drawing/2014/main" val="3318498368"/>
                    </a:ext>
                  </a:extLst>
                </a:gridCol>
                <a:gridCol w="2530022">
                  <a:extLst>
                    <a:ext uri="{9D8B030D-6E8A-4147-A177-3AD203B41FA5}">
                      <a16:colId xmlns:a16="http://schemas.microsoft.com/office/drawing/2014/main" val="2091172436"/>
                    </a:ext>
                  </a:extLst>
                </a:gridCol>
                <a:gridCol w="2530022">
                  <a:extLst>
                    <a:ext uri="{9D8B030D-6E8A-4147-A177-3AD203B41FA5}">
                      <a16:colId xmlns:a16="http://schemas.microsoft.com/office/drawing/2014/main" val="3572564102"/>
                    </a:ext>
                  </a:extLst>
                </a:gridCol>
              </a:tblGrid>
              <a:tr h="352699">
                <a:tc>
                  <a:txBody>
                    <a:bodyPr/>
                    <a:lstStyle/>
                    <a:p>
                      <a:pPr algn="ctr"/>
                      <a:r>
                        <a:rPr lang="en-GB" sz="1400" b="1" dirty="0" smtClean="0"/>
                        <a:t>EYFS Curriculum Goal</a:t>
                      </a:r>
                      <a:endParaRPr lang="en-GB" sz="1400" b="1" dirty="0">
                        <a:solidFill>
                          <a:schemeClr val="tx1"/>
                        </a:solidFill>
                      </a:endParaRPr>
                    </a:p>
                  </a:txBody>
                  <a:tcPr>
                    <a:solidFill>
                      <a:srgbClr val="FEEE8C"/>
                    </a:solidFill>
                  </a:tcPr>
                </a:tc>
                <a:tc>
                  <a:txBody>
                    <a:bodyPr/>
                    <a:lstStyle/>
                    <a:p>
                      <a:pPr algn="ctr"/>
                      <a:r>
                        <a:rPr lang="en-GB" sz="1400" b="1" dirty="0" smtClean="0"/>
                        <a:t>First checkpoint</a:t>
                      </a:r>
                      <a:endParaRPr lang="en-GB" sz="1400" b="1" dirty="0">
                        <a:solidFill>
                          <a:schemeClr val="tx1"/>
                        </a:solidFill>
                      </a:endParaRPr>
                    </a:p>
                  </a:txBody>
                  <a:tcPr>
                    <a:solidFill>
                      <a:srgbClr val="FEEE8C"/>
                    </a:solidFill>
                  </a:tcPr>
                </a:tc>
                <a:tc>
                  <a:txBody>
                    <a:bodyPr/>
                    <a:lstStyle/>
                    <a:p>
                      <a:pPr algn="ctr"/>
                      <a:r>
                        <a:rPr lang="en-GB" sz="1400" b="1" dirty="0" smtClean="0"/>
                        <a:t>Second</a:t>
                      </a:r>
                      <a:r>
                        <a:rPr lang="en-GB" sz="1400" b="1" baseline="0" dirty="0" smtClean="0"/>
                        <a:t> Checkpoint</a:t>
                      </a:r>
                      <a:endParaRPr lang="en-GB" sz="1400" b="1" dirty="0">
                        <a:solidFill>
                          <a:schemeClr val="tx1"/>
                        </a:solidFill>
                      </a:endParaRPr>
                    </a:p>
                  </a:txBody>
                  <a:tcPr>
                    <a:solidFill>
                      <a:srgbClr val="FEEE8C"/>
                    </a:solidFill>
                  </a:tcPr>
                </a:tc>
                <a:tc>
                  <a:txBody>
                    <a:bodyPr/>
                    <a:lstStyle/>
                    <a:p>
                      <a:pPr algn="ctr"/>
                      <a:r>
                        <a:rPr lang="en-GB" sz="1400" b="1" dirty="0" smtClean="0"/>
                        <a:t>Third Checkpoint</a:t>
                      </a:r>
                      <a:endParaRPr lang="en-GB" sz="1400" b="1" dirty="0">
                        <a:solidFill>
                          <a:schemeClr val="tx1"/>
                        </a:solidFill>
                      </a:endParaRPr>
                    </a:p>
                  </a:txBody>
                  <a:tcPr>
                    <a:solidFill>
                      <a:srgbClr val="FEEE8C"/>
                    </a:solidFill>
                  </a:tcPr>
                </a:tc>
                <a:tc>
                  <a:txBody>
                    <a:bodyPr/>
                    <a:lstStyle/>
                    <a:p>
                      <a:pPr algn="ctr"/>
                      <a:r>
                        <a:rPr lang="en-GB" sz="1400" b="1" dirty="0" smtClean="0"/>
                        <a:t>Linked</a:t>
                      </a:r>
                      <a:r>
                        <a:rPr lang="en-GB" sz="1400" b="1" baseline="0" dirty="0" smtClean="0"/>
                        <a:t> ELG</a:t>
                      </a:r>
                      <a:endParaRPr lang="en-GB" sz="1400" b="1" dirty="0">
                        <a:solidFill>
                          <a:schemeClr val="tx1"/>
                        </a:solidFill>
                      </a:endParaRPr>
                    </a:p>
                  </a:txBody>
                  <a:tcPr>
                    <a:solidFill>
                      <a:srgbClr val="FEEE8C"/>
                    </a:solidFill>
                  </a:tcPr>
                </a:tc>
                <a:extLst>
                  <a:ext uri="{0D108BD9-81ED-4DB2-BD59-A6C34878D82A}">
                    <a16:rowId xmlns:a16="http://schemas.microsoft.com/office/drawing/2014/main" val="433126509"/>
                  </a:ext>
                </a:extLst>
              </a:tr>
              <a:tr h="1651000">
                <a:tc>
                  <a:txBody>
                    <a:bodyPr/>
                    <a:lstStyle/>
                    <a:p>
                      <a:pPr marL="0" lvl="0" indent="0" algn="ctr">
                        <a:spcAft>
                          <a:spcPts val="0"/>
                        </a:spcAft>
                        <a:buFont typeface="Symbol" panose="05050102010706020507" pitchFamily="18" charset="2"/>
                        <a:buNone/>
                      </a:pPr>
                      <a:r>
                        <a:rPr lang="en-GB" sz="1100" dirty="0" smtClean="0">
                          <a:effectLst/>
                        </a:rPr>
                        <a:t>I enjoy reading and can share my thoughts with others.</a:t>
                      </a:r>
                    </a:p>
                    <a:p>
                      <a:pPr algn="ctr"/>
                      <a:endParaRPr lang="en-GB" sz="1100" dirty="0"/>
                    </a:p>
                  </a:txBody>
                  <a:tcPr>
                    <a:solidFill>
                      <a:srgbClr val="FEEE8C"/>
                    </a:solidFill>
                  </a:tcPr>
                </a:tc>
                <a:tc>
                  <a:txBody>
                    <a:bodyPr/>
                    <a:lstStyle/>
                    <a:p>
                      <a:pPr marL="171450" indent="-171450" algn="l">
                        <a:buFont typeface="Arial" panose="020B0604020202020204" pitchFamily="34" charset="0"/>
                        <a:buChar char="•"/>
                      </a:pPr>
                      <a:r>
                        <a:rPr lang="en-GB" sz="1100" dirty="0" smtClean="0"/>
                        <a:t>Do I understand key concepts about print? E.g. print has meaning and print can have different purposes.</a:t>
                      </a:r>
                    </a:p>
                    <a:p>
                      <a:pPr marL="171450" indent="-171450" algn="l">
                        <a:buFont typeface="Arial" panose="020B0604020202020204" pitchFamily="34" charset="0"/>
                        <a:buChar char="•"/>
                      </a:pPr>
                      <a:r>
                        <a:rPr lang="en-GB" sz="1100" dirty="0" smtClean="0"/>
                        <a:t>Can</a:t>
                      </a:r>
                      <a:r>
                        <a:rPr lang="en-GB" sz="1100" baseline="0" dirty="0" smtClean="0"/>
                        <a:t> I begin to engage in conversations about stories, talking about pictures and what I liked/didn’t like?</a:t>
                      </a:r>
                      <a:endParaRPr lang="en-GB" sz="1100" dirty="0"/>
                    </a:p>
                  </a:txBody>
                  <a:tcPr/>
                </a:tc>
                <a:tc>
                  <a:txBody>
                    <a:bodyPr/>
                    <a:lstStyle/>
                    <a:p>
                      <a:pPr marL="171450" indent="-171450" algn="l">
                        <a:buFont typeface="Arial" panose="020B0604020202020204" pitchFamily="34" charset="0"/>
                        <a:buChar char="•"/>
                      </a:pPr>
                      <a:r>
                        <a:rPr lang="en-GB" sz="1100" dirty="0" smtClean="0"/>
                        <a:t>Do I understand key concepts about print? E.g. English is read from left</a:t>
                      </a:r>
                      <a:r>
                        <a:rPr lang="en-GB" sz="1100" baseline="0" dirty="0" smtClean="0"/>
                        <a:t> to right, top to bottom, naming different parts of the book and page sequencing? </a:t>
                      </a:r>
                    </a:p>
                    <a:p>
                      <a:pPr marL="171450" indent="-171450" algn="l">
                        <a:buFont typeface="Arial" panose="020B0604020202020204" pitchFamily="34" charset="0"/>
                        <a:buChar char="•"/>
                      </a:pPr>
                      <a:r>
                        <a:rPr lang="en-GB" sz="1100" baseline="0" dirty="0" smtClean="0"/>
                        <a:t>Can I begin to identify main characters, settings and main events?</a:t>
                      </a:r>
                    </a:p>
                    <a:p>
                      <a:pPr marL="171450" indent="-171450" algn="l">
                        <a:buFont typeface="Arial" panose="020B0604020202020204" pitchFamily="34" charset="0"/>
                        <a:buChar char="•"/>
                      </a:pPr>
                      <a:r>
                        <a:rPr lang="en-GB" sz="1100" baseline="0" dirty="0" smtClean="0"/>
                        <a:t>Can I use vocabulary and story language from books to re-tell stories? </a:t>
                      </a:r>
                      <a:endParaRPr lang="en-GB" sz="1100" dirty="0"/>
                    </a:p>
                  </a:txBody>
                  <a:tcPr/>
                </a:tc>
                <a:tc>
                  <a:txBody>
                    <a:bodyPr/>
                    <a:lstStyle/>
                    <a:p>
                      <a:pPr marL="171450" indent="-171450" algn="l">
                        <a:buFont typeface="Arial" panose="020B0604020202020204" pitchFamily="34" charset="0"/>
                        <a:buChar char="•"/>
                      </a:pPr>
                      <a:r>
                        <a:rPr lang="en-GB" sz="1100" dirty="0" smtClean="0"/>
                        <a:t>Can I confidently talk about the features of a book?</a:t>
                      </a:r>
                    </a:p>
                    <a:p>
                      <a:pPr marL="171450" indent="-171450" algn="l">
                        <a:buFont typeface="Arial" panose="020B0604020202020204" pitchFamily="34" charset="0"/>
                        <a:buChar char="•"/>
                      </a:pPr>
                      <a:r>
                        <a:rPr lang="en-GB" sz="1100" baseline="0" dirty="0" smtClean="0"/>
                        <a:t>Can I confidently talk about a story, identifying characters, settings and main events and give my opinion on some aspects?</a:t>
                      </a:r>
                    </a:p>
                    <a:p>
                      <a:pPr marL="171450" indent="-171450" algn="l">
                        <a:buFont typeface="Arial" panose="020B0604020202020204" pitchFamily="34" charset="0"/>
                        <a:buChar char="•"/>
                      </a:pPr>
                      <a:r>
                        <a:rPr lang="en-GB" sz="1100" baseline="0" dirty="0" smtClean="0"/>
                        <a:t>Can I answer questions about a book?</a:t>
                      </a:r>
                    </a:p>
                    <a:p>
                      <a:pPr marL="171450" indent="-171450" algn="l">
                        <a:buFont typeface="Arial" panose="020B0604020202020204" pitchFamily="34" charset="0"/>
                        <a:buChar char="•"/>
                      </a:pPr>
                      <a:r>
                        <a:rPr lang="en-GB" sz="1100" baseline="0" dirty="0" smtClean="0"/>
                        <a:t>Can I use story telling language? E.g. once upon a time, one day, suddenly, they all lived happily ever after etc. </a:t>
                      </a:r>
                    </a:p>
                  </a:txBody>
                  <a:tcPr/>
                </a:tc>
                <a:tc rowSpan="3">
                  <a:txBody>
                    <a:bodyPr/>
                    <a:lstStyle/>
                    <a:p>
                      <a:pPr algn="l"/>
                      <a:r>
                        <a:rPr lang="en-GB" sz="1100" b="1" dirty="0" smtClean="0"/>
                        <a:t>Comprehension </a:t>
                      </a:r>
                    </a:p>
                    <a:p>
                      <a:pPr marL="171450" indent="-171450" algn="l">
                        <a:buFontTx/>
                        <a:buChar char="-"/>
                      </a:pPr>
                      <a:r>
                        <a:rPr lang="en-GB" sz="1100" dirty="0" smtClean="0"/>
                        <a:t>Demonstrate understanding of what has been read to them by retelling stories and narratives using their own words and recently introduced vocabulary; </a:t>
                      </a:r>
                    </a:p>
                    <a:p>
                      <a:pPr marL="171450" indent="-171450" algn="l">
                        <a:buFontTx/>
                        <a:buChar char="-"/>
                      </a:pPr>
                      <a:r>
                        <a:rPr lang="en-GB" sz="1100" dirty="0" smtClean="0"/>
                        <a:t>Anticipate – where appropriate – key events in stories; - Use and understand recently introduced vocabulary during discussions about stories, non-fiction, rhymes and poems and during role-play. </a:t>
                      </a:r>
                    </a:p>
                    <a:p>
                      <a:pPr marL="0" indent="0" algn="l">
                        <a:buFontTx/>
                        <a:buNone/>
                      </a:pPr>
                      <a:r>
                        <a:rPr lang="en-GB" sz="1100" b="1" dirty="0" smtClean="0"/>
                        <a:t>Word Reading </a:t>
                      </a:r>
                    </a:p>
                    <a:p>
                      <a:pPr marL="171450" indent="-171450" algn="l">
                        <a:buFontTx/>
                        <a:buChar char="-"/>
                      </a:pPr>
                      <a:r>
                        <a:rPr lang="en-GB" sz="1100" dirty="0" smtClean="0"/>
                        <a:t>Say a sound for each letter in the alphabet and at least 10 digraphs; </a:t>
                      </a:r>
                    </a:p>
                    <a:p>
                      <a:pPr marL="171450" indent="-171450" algn="l">
                        <a:buFontTx/>
                        <a:buChar char="-"/>
                      </a:pPr>
                      <a:r>
                        <a:rPr lang="en-GB" sz="1100" dirty="0" smtClean="0"/>
                        <a:t>Read words consistent with their phonic knowledge by sound-blending; </a:t>
                      </a:r>
                    </a:p>
                    <a:p>
                      <a:pPr marL="171450" indent="-171450" algn="l">
                        <a:buFontTx/>
                        <a:buChar char="-"/>
                      </a:pPr>
                      <a:r>
                        <a:rPr lang="en-GB" sz="1100" dirty="0" smtClean="0"/>
                        <a:t>Read aloud simple sentences and books that are consistent with their phonic knowledge, including some common exception words. </a:t>
                      </a:r>
                    </a:p>
                    <a:p>
                      <a:pPr marL="0" indent="0" algn="l">
                        <a:buFontTx/>
                        <a:buNone/>
                      </a:pPr>
                      <a:r>
                        <a:rPr lang="en-GB" sz="1100" b="1" dirty="0" smtClean="0"/>
                        <a:t>Writing </a:t>
                      </a:r>
                    </a:p>
                    <a:p>
                      <a:pPr marL="171450" indent="-171450" algn="l">
                        <a:buFontTx/>
                        <a:buChar char="-"/>
                      </a:pPr>
                      <a:r>
                        <a:rPr lang="en-GB" sz="1100" dirty="0" smtClean="0"/>
                        <a:t>Write recognisable letters, most of which are correctly formed; </a:t>
                      </a:r>
                    </a:p>
                    <a:p>
                      <a:pPr marL="171450" indent="-171450" algn="l">
                        <a:buFontTx/>
                        <a:buChar char="-"/>
                      </a:pPr>
                      <a:r>
                        <a:rPr lang="en-GB" sz="1100" dirty="0" smtClean="0"/>
                        <a:t>Spell words by identifying sounds in them and representing the sounds with a letter or letters; </a:t>
                      </a:r>
                    </a:p>
                    <a:p>
                      <a:pPr marL="171450" indent="-171450" algn="l">
                        <a:buFontTx/>
                        <a:buChar char="-"/>
                      </a:pPr>
                      <a:r>
                        <a:rPr lang="en-GB" sz="1100" dirty="0" smtClean="0"/>
                        <a:t>Write simple phrases and sentences that can be ready by others. </a:t>
                      </a:r>
                      <a:endParaRPr lang="en-GB" sz="1100" dirty="0"/>
                    </a:p>
                  </a:txBody>
                  <a:tcPr/>
                </a:tc>
                <a:extLst>
                  <a:ext uri="{0D108BD9-81ED-4DB2-BD59-A6C34878D82A}">
                    <a16:rowId xmlns:a16="http://schemas.microsoft.com/office/drawing/2014/main" val="2041913060"/>
                  </a:ext>
                </a:extLst>
              </a:tr>
              <a:tr h="1651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smtClean="0">
                          <a:effectLst/>
                        </a:rPr>
                        <a:t>I can use my phonics knowledge to read simple sentences and books with confidence.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smtClean="0">
                        <a:effectLst/>
                      </a:endParaRPr>
                    </a:p>
                  </a:txBody>
                  <a:tcPr>
                    <a:solidFill>
                      <a:srgbClr val="FEEE8C"/>
                    </a:solidFill>
                  </a:tcPr>
                </a:tc>
                <a:tc>
                  <a:txBody>
                    <a:bodyPr/>
                    <a:lstStyle/>
                    <a:p>
                      <a:pPr marL="171450" indent="-171450" algn="l">
                        <a:buFont typeface="Arial" panose="020B0604020202020204" pitchFamily="34" charset="0"/>
                        <a:buChar char="•"/>
                      </a:pPr>
                      <a:r>
                        <a:rPr lang="en-GB" sz="1100" dirty="0" smtClean="0"/>
                        <a:t>Have</a:t>
                      </a:r>
                      <a:r>
                        <a:rPr lang="en-GB" sz="1100" baseline="0" dirty="0" smtClean="0"/>
                        <a:t> I developed my phonological awareness skills? E.g. rhyme, listening for syllables, listening for environmental sounds, voice sounds and oral blending and segmenting etc.  </a:t>
                      </a:r>
                    </a:p>
                    <a:p>
                      <a:pPr marL="171450" indent="-171450" algn="l">
                        <a:buFont typeface="Arial" panose="020B0604020202020204" pitchFamily="34" charset="0"/>
                        <a:buChar char="•"/>
                      </a:pPr>
                      <a:r>
                        <a:rPr lang="en-GB" sz="1100" baseline="0" dirty="0" smtClean="0"/>
                        <a:t>Do I take an interest in print around the environment? </a:t>
                      </a:r>
                    </a:p>
                    <a:p>
                      <a:pPr marL="171450" indent="-171450" algn="l">
                        <a:buFont typeface="Arial" panose="020B0604020202020204" pitchFamily="34" charset="0"/>
                        <a:buChar char="•"/>
                      </a:pPr>
                      <a:r>
                        <a:rPr lang="en-GB" sz="1100" baseline="0" dirty="0" smtClean="0"/>
                        <a:t>Can I recognise familiar letters, words or logos?</a:t>
                      </a:r>
                      <a:endParaRPr lang="en-GB" sz="1100" dirty="0"/>
                    </a:p>
                  </a:txBody>
                  <a:tcPr/>
                </a:tc>
                <a:tc>
                  <a:txBody>
                    <a:bodyPr/>
                    <a:lstStyle/>
                    <a:p>
                      <a:pPr marL="171450" indent="-171450" algn="l">
                        <a:buFont typeface="Arial" panose="020B0604020202020204" pitchFamily="34" charset="0"/>
                        <a:buChar char="•"/>
                      </a:pPr>
                      <a:r>
                        <a:rPr lang="en-GB" sz="1100" dirty="0" smtClean="0"/>
                        <a:t>Can I recognise individual sounds</a:t>
                      </a:r>
                      <a:r>
                        <a:rPr lang="en-GB" sz="1100" baseline="0" dirty="0" smtClean="0"/>
                        <a:t> that we have learnt?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smtClean="0"/>
                        <a:t>Can I recognise some tricky words that we have learnt? </a:t>
                      </a:r>
                    </a:p>
                    <a:p>
                      <a:pPr marL="171450" indent="-171450" algn="l">
                        <a:buFont typeface="Arial" panose="020B0604020202020204" pitchFamily="34" charset="0"/>
                        <a:buChar char="•"/>
                      </a:pPr>
                      <a:r>
                        <a:rPr lang="en-GB" sz="1100" baseline="0" dirty="0" smtClean="0"/>
                        <a:t>Can I begin to blend simple CVC words using sounds that we have learnt so far? </a:t>
                      </a:r>
                    </a:p>
                    <a:p>
                      <a:pPr marL="171450" indent="-171450" algn="l">
                        <a:buFont typeface="Arial" panose="020B0604020202020204" pitchFamily="34" charset="0"/>
                        <a:buChar char="•"/>
                      </a:pPr>
                      <a:r>
                        <a:rPr lang="en-GB" sz="1100" dirty="0" smtClean="0"/>
                        <a:t>Can I begin to read simple words and sentences with known letter sounds and tricky words? </a:t>
                      </a:r>
                    </a:p>
                  </a:txBody>
                  <a:tcPr/>
                </a:tc>
                <a:tc>
                  <a:txBody>
                    <a:bodyPr/>
                    <a:lstStyle/>
                    <a:p>
                      <a:pPr marL="171450" indent="-171450" algn="l">
                        <a:buFont typeface="Arial" panose="020B0604020202020204" pitchFamily="34" charset="0"/>
                        <a:buChar char="•"/>
                      </a:pPr>
                      <a:r>
                        <a:rPr lang="en-GB" sz="1100" dirty="0" smtClean="0"/>
                        <a:t>Can I recognise sounds, including </a:t>
                      </a:r>
                      <a:r>
                        <a:rPr lang="en-GB" sz="1100" dirty="0" err="1" smtClean="0"/>
                        <a:t>diagrpahs</a:t>
                      </a:r>
                      <a:r>
                        <a:rPr lang="en-GB" sz="1100" dirty="0" smtClean="0"/>
                        <a:t> and </a:t>
                      </a:r>
                      <a:r>
                        <a:rPr lang="en-GB" sz="1100" dirty="0" err="1" smtClean="0"/>
                        <a:t>trigraphs</a:t>
                      </a:r>
                      <a:r>
                        <a:rPr lang="en-GB" sz="1100" dirty="0" smtClean="0"/>
                        <a:t> that we have learnt?</a:t>
                      </a:r>
                      <a:r>
                        <a:rPr lang="en-GB" sz="1100" baseline="0" dirty="0" smtClean="0"/>
                        <a:t> </a:t>
                      </a:r>
                    </a:p>
                    <a:p>
                      <a:pPr marL="171450" indent="-171450" algn="l">
                        <a:buFont typeface="Arial" panose="020B0604020202020204" pitchFamily="34" charset="0"/>
                        <a:buChar char="•"/>
                      </a:pPr>
                      <a:r>
                        <a:rPr lang="en-GB" sz="1100" baseline="0" dirty="0" smtClean="0"/>
                        <a:t>Can I recognise the tricky </a:t>
                      </a:r>
                      <a:r>
                        <a:rPr lang="en-GB" sz="1100" baseline="0" dirty="0" err="1" smtClean="0"/>
                        <a:t>wordswe</a:t>
                      </a:r>
                      <a:r>
                        <a:rPr lang="en-GB" sz="1100" baseline="0" dirty="0" smtClean="0"/>
                        <a:t> have learnt?</a:t>
                      </a:r>
                    </a:p>
                    <a:p>
                      <a:pPr marL="171450" indent="-171450" algn="l">
                        <a:buFont typeface="Arial" panose="020B0604020202020204" pitchFamily="34" charset="0"/>
                        <a:buChar char="•"/>
                      </a:pPr>
                      <a:r>
                        <a:rPr lang="en-GB" sz="1100" baseline="0" dirty="0" smtClean="0"/>
                        <a:t>Can I read more complex words? E.g. CVCC/CCVC/CCVCC words or words with more than one syllable. </a:t>
                      </a:r>
                    </a:p>
                    <a:p>
                      <a:pPr marL="171450" indent="-171450" algn="l">
                        <a:buFont typeface="Arial" panose="020B0604020202020204" pitchFamily="34" charset="0"/>
                        <a:buChar char="•"/>
                      </a:pPr>
                      <a:r>
                        <a:rPr lang="en-GB" sz="1100" baseline="0" dirty="0" smtClean="0"/>
                        <a:t>Can I apply my phonics skills to reading words, sentences and books with growing confidence?</a:t>
                      </a:r>
                    </a:p>
                  </a:txBody>
                  <a:tcPr/>
                </a:tc>
                <a:tc vMerge="1">
                  <a:txBody>
                    <a:bodyPr/>
                    <a:lstStyle/>
                    <a:p>
                      <a:pPr algn="l"/>
                      <a:endParaRPr lang="en-GB" dirty="0"/>
                    </a:p>
                  </a:txBody>
                  <a:tcPr/>
                </a:tc>
                <a:extLst>
                  <a:ext uri="{0D108BD9-81ED-4DB2-BD59-A6C34878D82A}">
                    <a16:rowId xmlns:a16="http://schemas.microsoft.com/office/drawing/2014/main" val="3046099383"/>
                  </a:ext>
                </a:extLst>
              </a:tr>
              <a:tr h="1651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smtClean="0">
                          <a:effectLst/>
                        </a:rPr>
                        <a:t>I can write a simple story.   </a:t>
                      </a:r>
                      <a:endParaRPr lang="en-GB" sz="1100" dirty="0" smtClean="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smtClean="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txBody>
                  <a:tcPr>
                    <a:solidFill>
                      <a:srgbClr val="FEEE8C"/>
                    </a:solidFill>
                  </a:tcPr>
                </a:tc>
                <a:tc>
                  <a:txBody>
                    <a:bodyPr/>
                    <a:lstStyle/>
                    <a:p>
                      <a:pPr marL="171450" indent="-171450" algn="l">
                        <a:buFont typeface="Arial" panose="020B0604020202020204" pitchFamily="34" charset="0"/>
                        <a:buChar char="•"/>
                      </a:pPr>
                      <a:r>
                        <a:rPr lang="en-GB" sz="1100" dirty="0" smtClean="0"/>
                        <a:t>Can I make marks?</a:t>
                      </a:r>
                    </a:p>
                    <a:p>
                      <a:pPr marL="171450" indent="-171450" algn="l">
                        <a:buFont typeface="Arial" panose="020B0604020202020204" pitchFamily="34" charset="0"/>
                        <a:buChar char="•"/>
                      </a:pPr>
                      <a:r>
                        <a:rPr lang="en-GB" sz="1100" dirty="0" smtClean="0"/>
                        <a:t>Can</a:t>
                      </a:r>
                      <a:r>
                        <a:rPr lang="en-GB" sz="1100" baseline="0" dirty="0" smtClean="0"/>
                        <a:t> I talk about the marks I have made?</a:t>
                      </a:r>
                    </a:p>
                    <a:p>
                      <a:pPr marL="171450" indent="-171450" algn="l">
                        <a:buFont typeface="Arial" panose="020B0604020202020204" pitchFamily="34" charset="0"/>
                        <a:buChar char="•"/>
                      </a:pPr>
                      <a:r>
                        <a:rPr lang="en-GB" sz="1100" baseline="0" dirty="0" smtClean="0"/>
                        <a:t>Can I use marks to imitate print?</a:t>
                      </a:r>
                    </a:p>
                    <a:p>
                      <a:pPr marL="171450" indent="-171450" algn="l">
                        <a:buFont typeface="Arial" panose="020B0604020202020204" pitchFamily="34" charset="0"/>
                        <a:buChar char="•"/>
                      </a:pPr>
                      <a:r>
                        <a:rPr lang="en-GB" sz="1100" baseline="0" dirty="0" smtClean="0"/>
                        <a:t>Can I write my name, with support?</a:t>
                      </a:r>
                    </a:p>
                    <a:p>
                      <a:pPr marL="171450" indent="-171450" algn="l">
                        <a:buFont typeface="Arial" panose="020B0604020202020204" pitchFamily="34" charset="0"/>
                        <a:buChar char="•"/>
                      </a:pPr>
                      <a:r>
                        <a:rPr lang="en-GB" sz="1100" baseline="0" dirty="0" smtClean="0"/>
                        <a:t>Can I write some letters accurately?</a:t>
                      </a:r>
                      <a:endParaRPr lang="en-GB" sz="1100" dirty="0"/>
                    </a:p>
                  </a:txBody>
                  <a:tcPr/>
                </a:tc>
                <a:tc>
                  <a:txBody>
                    <a:bodyPr/>
                    <a:lstStyle/>
                    <a:p>
                      <a:pPr marL="171450" indent="-171450" algn="l">
                        <a:buFont typeface="Arial" panose="020B0604020202020204" pitchFamily="34" charset="0"/>
                        <a:buChar char="•"/>
                      </a:pPr>
                      <a:r>
                        <a:rPr lang="en-GB" sz="1100" dirty="0" smtClean="0"/>
                        <a:t>Can I write my name independently</a:t>
                      </a:r>
                      <a:r>
                        <a:rPr lang="en-GB" sz="1100" baseline="0" dirty="0" smtClean="0"/>
                        <a:t> and with the letters correctly formed? </a:t>
                      </a:r>
                    </a:p>
                    <a:p>
                      <a:pPr marL="171450" indent="-171450" algn="l">
                        <a:buFont typeface="Arial" panose="020B0604020202020204" pitchFamily="34" charset="0"/>
                        <a:buChar char="•"/>
                      </a:pPr>
                      <a:r>
                        <a:rPr lang="en-GB" sz="1100" baseline="0" dirty="0" smtClean="0"/>
                        <a:t>Can I hear and write initial and sounds in words? </a:t>
                      </a:r>
                    </a:p>
                    <a:p>
                      <a:pPr marL="171450" indent="-171450" algn="l">
                        <a:buFont typeface="Arial" panose="020B0604020202020204" pitchFamily="34" charset="0"/>
                        <a:buChar char="•"/>
                      </a:pPr>
                      <a:r>
                        <a:rPr lang="en-GB" sz="1100" baseline="0" dirty="0" smtClean="0"/>
                        <a:t>Can I correctly form most of my lower case letters? </a:t>
                      </a:r>
                    </a:p>
                    <a:p>
                      <a:pPr marL="171450" indent="-171450" algn="l">
                        <a:buFont typeface="Arial" panose="020B0604020202020204" pitchFamily="34" charset="0"/>
                        <a:buChar char="•"/>
                      </a:pPr>
                      <a:r>
                        <a:rPr lang="en-GB" sz="1100" baseline="0" dirty="0" smtClean="0"/>
                        <a:t>Can I write and spell words using my phonics knowledge? </a:t>
                      </a:r>
                    </a:p>
                    <a:p>
                      <a:pPr marL="171450" indent="-171450" algn="l">
                        <a:buFont typeface="Arial" panose="020B0604020202020204" pitchFamily="34" charset="0"/>
                        <a:buChar char="•"/>
                      </a:pPr>
                      <a:r>
                        <a:rPr lang="en-GB" sz="1100" baseline="0" dirty="0" smtClean="0"/>
                        <a:t>Can I begin to label or caption pictures?</a:t>
                      </a:r>
                    </a:p>
                  </a:txBody>
                  <a:tcPr/>
                </a:tc>
                <a:tc>
                  <a:txBody>
                    <a:bodyPr/>
                    <a:lstStyle/>
                    <a:p>
                      <a:pPr marL="171450" indent="-171450" algn="l">
                        <a:buFont typeface="Arial" panose="020B0604020202020204" pitchFamily="34" charset="0"/>
                        <a:buChar char="•"/>
                      </a:pPr>
                      <a:r>
                        <a:rPr lang="en-GB" sz="1100" dirty="0" smtClean="0"/>
                        <a:t>Can I say a sentence out loud before I write it?</a:t>
                      </a:r>
                    </a:p>
                    <a:p>
                      <a:pPr marL="171450" indent="-171450" algn="l">
                        <a:buFont typeface="Arial" panose="020B0604020202020204" pitchFamily="34" charset="0"/>
                        <a:buChar char="•"/>
                      </a:pPr>
                      <a:r>
                        <a:rPr lang="en-GB" sz="1100" dirty="0" smtClean="0"/>
                        <a:t>Can I write simple sentences,</a:t>
                      </a:r>
                      <a:r>
                        <a:rPr lang="en-GB" sz="1100" baseline="0" dirty="0" smtClean="0"/>
                        <a:t> using my phonics knowledge?</a:t>
                      </a:r>
                    </a:p>
                    <a:p>
                      <a:pPr marL="171450" indent="-171450" algn="l">
                        <a:buFont typeface="Arial" panose="020B0604020202020204" pitchFamily="34" charset="0"/>
                        <a:buChar char="•"/>
                      </a:pPr>
                      <a:r>
                        <a:rPr lang="en-GB" sz="1100" baseline="0" dirty="0" smtClean="0"/>
                        <a:t>Can I read what I have written to check it makes sense?</a:t>
                      </a:r>
                    </a:p>
                    <a:p>
                      <a:pPr marL="171450" indent="-171450" algn="l">
                        <a:buFont typeface="Arial" panose="020B0604020202020204" pitchFamily="34" charset="0"/>
                        <a:buChar char="•"/>
                      </a:pPr>
                      <a:r>
                        <a:rPr lang="en-GB" sz="1100" baseline="0" dirty="0" smtClean="0"/>
                        <a:t>Can I use finger spaces and full stops?</a:t>
                      </a:r>
                    </a:p>
                    <a:p>
                      <a:pPr marL="171450" indent="-171450" algn="l">
                        <a:buFont typeface="Arial" panose="020B0604020202020204" pitchFamily="34" charset="0"/>
                        <a:buChar char="•"/>
                      </a:pPr>
                      <a:r>
                        <a:rPr lang="en-GB" sz="1100" baseline="0" dirty="0" smtClean="0"/>
                        <a:t>Can I begin to use capital letters?</a:t>
                      </a:r>
                    </a:p>
                    <a:p>
                      <a:pPr marL="171450" indent="-171450" algn="l">
                        <a:buFont typeface="Arial" panose="020B0604020202020204" pitchFamily="34" charset="0"/>
                        <a:buChar char="•"/>
                      </a:pPr>
                      <a:endParaRPr lang="en-GB" sz="1100" dirty="0"/>
                    </a:p>
                  </a:txBody>
                  <a:tcPr/>
                </a:tc>
                <a:tc vMerge="1">
                  <a:txBody>
                    <a:bodyPr/>
                    <a:lstStyle/>
                    <a:p>
                      <a:pPr algn="l"/>
                      <a:endParaRPr lang="en-GB" dirty="0"/>
                    </a:p>
                  </a:txBody>
                  <a:tcPr/>
                </a:tc>
                <a:extLst>
                  <a:ext uri="{0D108BD9-81ED-4DB2-BD59-A6C34878D82A}">
                    <a16:rowId xmlns:a16="http://schemas.microsoft.com/office/drawing/2014/main" val="2251685616"/>
                  </a:ext>
                </a:extLst>
              </a:tr>
            </a:tbl>
          </a:graphicData>
        </a:graphic>
      </p:graphicFrame>
    </p:spTree>
    <p:extLst>
      <p:ext uri="{BB962C8B-B14F-4D97-AF65-F5344CB8AC3E}">
        <p14:creationId xmlns:p14="http://schemas.microsoft.com/office/powerpoint/2010/main" val="3934816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smtClean="0"/>
              <a:t>Writing Progression Supporting Document </a:t>
            </a:r>
            <a:endParaRPr lang="en-GB" sz="4400" dirty="0"/>
          </a:p>
        </p:txBody>
      </p:sp>
      <p:pic>
        <p:nvPicPr>
          <p:cNvPr id="4" name="Picture 3"/>
          <p:cNvPicPr>
            <a:picLocks noChangeAspect="1"/>
          </p:cNvPicPr>
          <p:nvPr/>
        </p:nvPicPr>
        <p:blipFill rotWithShape="1">
          <a:blip r:embed="rId2"/>
          <a:srcRect l="14522" t="12500" r="15478" b="7566"/>
          <a:stretch/>
        </p:blipFill>
        <p:spPr>
          <a:xfrm>
            <a:off x="1724125" y="1929865"/>
            <a:ext cx="8804710" cy="4650071"/>
          </a:xfrm>
          <a:prstGeom prst="rect">
            <a:avLst/>
          </a:prstGeom>
        </p:spPr>
      </p:pic>
    </p:spTree>
    <p:extLst>
      <p:ext uri="{BB962C8B-B14F-4D97-AF65-F5344CB8AC3E}">
        <p14:creationId xmlns:p14="http://schemas.microsoft.com/office/powerpoint/2010/main" val="17077961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74325" y="-20972"/>
            <a:ext cx="2625639" cy="796834"/>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n-GB" sz="4400" dirty="0" smtClean="0"/>
              <a:t>Maths </a:t>
            </a:r>
            <a:endParaRPr lang="en-GB" sz="4400" dirty="0"/>
          </a:p>
        </p:txBody>
      </p:sp>
      <p:graphicFrame>
        <p:nvGraphicFramePr>
          <p:cNvPr id="3" name="Table 2"/>
          <p:cNvGraphicFramePr>
            <a:graphicFrameLocks noGrp="1"/>
          </p:cNvGraphicFramePr>
          <p:nvPr>
            <p:extLst>
              <p:ext uri="{D42A27DB-BD31-4B8C-83A1-F6EECF244321}">
                <p14:modId xmlns:p14="http://schemas.microsoft.com/office/powerpoint/2010/main" val="53221747"/>
              </p:ext>
            </p:extLst>
          </p:nvPr>
        </p:nvGraphicFramePr>
        <p:xfrm>
          <a:off x="45119" y="529035"/>
          <a:ext cx="12101762" cy="6342233"/>
        </p:xfrm>
        <a:graphic>
          <a:graphicData uri="http://schemas.openxmlformats.org/drawingml/2006/table">
            <a:tbl>
              <a:tblPr firstRow="1" bandRow="1">
                <a:tableStyleId>{5940675A-B579-460E-94D1-54222C63F5DA}</a:tableStyleId>
              </a:tblPr>
              <a:tblGrid>
                <a:gridCol w="1497322">
                  <a:extLst>
                    <a:ext uri="{9D8B030D-6E8A-4147-A177-3AD203B41FA5}">
                      <a16:colId xmlns:a16="http://schemas.microsoft.com/office/drawing/2014/main" val="1596052232"/>
                    </a:ext>
                  </a:extLst>
                </a:gridCol>
                <a:gridCol w="2651110">
                  <a:extLst>
                    <a:ext uri="{9D8B030D-6E8A-4147-A177-3AD203B41FA5}">
                      <a16:colId xmlns:a16="http://schemas.microsoft.com/office/drawing/2014/main" val="3495266064"/>
                    </a:ext>
                  </a:extLst>
                </a:gridCol>
                <a:gridCol w="2651110">
                  <a:extLst>
                    <a:ext uri="{9D8B030D-6E8A-4147-A177-3AD203B41FA5}">
                      <a16:colId xmlns:a16="http://schemas.microsoft.com/office/drawing/2014/main" val="3318498368"/>
                    </a:ext>
                  </a:extLst>
                </a:gridCol>
                <a:gridCol w="2651110">
                  <a:extLst>
                    <a:ext uri="{9D8B030D-6E8A-4147-A177-3AD203B41FA5}">
                      <a16:colId xmlns:a16="http://schemas.microsoft.com/office/drawing/2014/main" val="2091172436"/>
                    </a:ext>
                  </a:extLst>
                </a:gridCol>
                <a:gridCol w="2651110">
                  <a:extLst>
                    <a:ext uri="{9D8B030D-6E8A-4147-A177-3AD203B41FA5}">
                      <a16:colId xmlns:a16="http://schemas.microsoft.com/office/drawing/2014/main" val="3572564102"/>
                    </a:ext>
                  </a:extLst>
                </a:gridCol>
              </a:tblGrid>
              <a:tr h="515359">
                <a:tc>
                  <a:txBody>
                    <a:bodyPr/>
                    <a:lstStyle/>
                    <a:p>
                      <a:pPr algn="ctr"/>
                      <a:r>
                        <a:rPr lang="en-GB" sz="1400" b="1" dirty="0" smtClean="0"/>
                        <a:t>EYFS Curriculum Goal</a:t>
                      </a:r>
                      <a:endParaRPr lang="en-GB" sz="1400" b="1" dirty="0">
                        <a:solidFill>
                          <a:schemeClr val="tx1"/>
                        </a:solidFill>
                      </a:endParaRPr>
                    </a:p>
                  </a:txBody>
                  <a:tcPr>
                    <a:solidFill>
                      <a:srgbClr val="CC99FF"/>
                    </a:solidFill>
                  </a:tcPr>
                </a:tc>
                <a:tc>
                  <a:txBody>
                    <a:bodyPr/>
                    <a:lstStyle/>
                    <a:p>
                      <a:pPr algn="ctr"/>
                      <a:r>
                        <a:rPr lang="en-GB" sz="1400" b="1" dirty="0" smtClean="0"/>
                        <a:t>First checkpoint</a:t>
                      </a:r>
                      <a:endParaRPr lang="en-GB" sz="1400" b="1" dirty="0">
                        <a:solidFill>
                          <a:schemeClr val="tx1"/>
                        </a:solidFill>
                      </a:endParaRPr>
                    </a:p>
                  </a:txBody>
                  <a:tcPr>
                    <a:solidFill>
                      <a:srgbClr val="CC99FF"/>
                    </a:solidFill>
                  </a:tcPr>
                </a:tc>
                <a:tc>
                  <a:txBody>
                    <a:bodyPr/>
                    <a:lstStyle/>
                    <a:p>
                      <a:pPr algn="ctr"/>
                      <a:r>
                        <a:rPr lang="en-GB" sz="1400" b="1" dirty="0" smtClean="0"/>
                        <a:t>Second</a:t>
                      </a:r>
                      <a:r>
                        <a:rPr lang="en-GB" sz="1400" b="1" baseline="0" dirty="0" smtClean="0"/>
                        <a:t> Checkpoint</a:t>
                      </a:r>
                      <a:endParaRPr lang="en-GB" sz="1400" b="1" dirty="0">
                        <a:solidFill>
                          <a:schemeClr val="tx1"/>
                        </a:solidFill>
                      </a:endParaRPr>
                    </a:p>
                  </a:txBody>
                  <a:tcPr>
                    <a:solidFill>
                      <a:srgbClr val="CC99FF"/>
                    </a:solidFill>
                  </a:tcPr>
                </a:tc>
                <a:tc>
                  <a:txBody>
                    <a:bodyPr/>
                    <a:lstStyle/>
                    <a:p>
                      <a:pPr algn="ctr"/>
                      <a:r>
                        <a:rPr lang="en-GB" sz="1400" b="1" dirty="0" smtClean="0"/>
                        <a:t>Third Checkpoint</a:t>
                      </a:r>
                      <a:endParaRPr lang="en-GB" sz="1400" b="1" dirty="0">
                        <a:solidFill>
                          <a:schemeClr val="tx1"/>
                        </a:solidFill>
                      </a:endParaRPr>
                    </a:p>
                  </a:txBody>
                  <a:tcPr>
                    <a:solidFill>
                      <a:srgbClr val="CC99FF"/>
                    </a:solidFill>
                  </a:tcPr>
                </a:tc>
                <a:tc>
                  <a:txBody>
                    <a:bodyPr/>
                    <a:lstStyle/>
                    <a:p>
                      <a:pPr algn="ctr"/>
                      <a:r>
                        <a:rPr lang="en-GB" sz="1400" b="1" dirty="0" smtClean="0"/>
                        <a:t>Linked</a:t>
                      </a:r>
                      <a:r>
                        <a:rPr lang="en-GB" sz="1400" b="1" baseline="0" dirty="0" smtClean="0"/>
                        <a:t> ELG</a:t>
                      </a:r>
                      <a:endParaRPr lang="en-GB" sz="1400" b="1" dirty="0">
                        <a:solidFill>
                          <a:schemeClr val="tx1"/>
                        </a:solidFill>
                      </a:endParaRPr>
                    </a:p>
                  </a:txBody>
                  <a:tcPr>
                    <a:solidFill>
                      <a:srgbClr val="CC99FF"/>
                    </a:solidFill>
                  </a:tcPr>
                </a:tc>
                <a:extLst>
                  <a:ext uri="{0D108BD9-81ED-4DB2-BD59-A6C34878D82A}">
                    <a16:rowId xmlns:a16="http://schemas.microsoft.com/office/drawing/2014/main" val="433126509"/>
                  </a:ext>
                </a:extLst>
              </a:tr>
              <a:tr h="2258481">
                <a:tc>
                  <a:txBody>
                    <a:bodyPr/>
                    <a:lstStyle/>
                    <a:p>
                      <a:pPr marL="0" lvl="0" indent="0" algn="ctr">
                        <a:spcAft>
                          <a:spcPts val="0"/>
                        </a:spcAft>
                        <a:buFont typeface="Symbol" panose="05050102010706020507" pitchFamily="18" charset="2"/>
                        <a:buNone/>
                      </a:pPr>
                      <a:r>
                        <a:rPr lang="en-GB" sz="1100" dirty="0" smtClean="0">
                          <a:effectLst/>
                        </a:rPr>
                        <a:t>I have an in depth understanding of numbers to 10, including number bonds. </a:t>
                      </a:r>
                    </a:p>
                    <a:p>
                      <a:pPr marL="0" lvl="0" indent="0" algn="ctr">
                        <a:spcAft>
                          <a:spcPts val="0"/>
                        </a:spcAft>
                        <a:buFont typeface="Symbol" panose="05050102010706020507" pitchFamily="18" charset="2"/>
                        <a:buNone/>
                      </a:pPr>
                      <a:endParaRPr lang="en-GB" sz="1100" dirty="0"/>
                    </a:p>
                  </a:txBody>
                  <a:tcPr>
                    <a:solidFill>
                      <a:srgbClr val="CC99FF"/>
                    </a:solidFill>
                  </a:tcPr>
                </a:tc>
                <a:tc>
                  <a:txBody>
                    <a:bodyPr/>
                    <a:lstStyle/>
                    <a:p>
                      <a:pPr marL="171450" indent="-171450" algn="l">
                        <a:buFont typeface="Arial" panose="020B0604020202020204" pitchFamily="34" charset="0"/>
                        <a:buChar char="•"/>
                      </a:pPr>
                      <a:r>
                        <a:rPr lang="en-GB" sz="1100" dirty="0" smtClean="0"/>
                        <a:t>Can I count objects saying one number</a:t>
                      </a:r>
                      <a:r>
                        <a:rPr lang="en-GB" sz="1100" baseline="0" dirty="0" smtClean="0"/>
                        <a:t> name for each, up to 5? </a:t>
                      </a:r>
                    </a:p>
                    <a:p>
                      <a:pPr marL="171450" indent="-171450" algn="l">
                        <a:buFont typeface="Arial" panose="020B0604020202020204" pitchFamily="34" charset="0"/>
                        <a:buChar char="•"/>
                      </a:pPr>
                      <a:r>
                        <a:rPr lang="en-GB" sz="1100" baseline="0" dirty="0" smtClean="0"/>
                        <a:t>Do I know that the last number I say, tells me how many there are?</a:t>
                      </a:r>
                    </a:p>
                    <a:p>
                      <a:pPr marL="171450" indent="-171450" algn="l">
                        <a:buFont typeface="Arial" panose="020B0604020202020204" pitchFamily="34" charset="0"/>
                        <a:buChar char="•"/>
                      </a:pPr>
                      <a:r>
                        <a:rPr lang="en-GB" sz="1100" baseline="0" dirty="0" smtClean="0"/>
                        <a:t>Can I represent numbers to 5?</a:t>
                      </a:r>
                    </a:p>
                    <a:p>
                      <a:pPr marL="171450" indent="-171450" algn="l">
                        <a:buFont typeface="Arial" panose="020B0604020202020204" pitchFamily="34" charset="0"/>
                        <a:buChar char="•"/>
                      </a:pPr>
                      <a:r>
                        <a:rPr lang="en-GB" sz="1100" baseline="0" dirty="0" smtClean="0"/>
                        <a:t>Can I recognise numerals to 5?</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smtClean="0"/>
                        <a:t>Can I solve real life problems with numbers to 5? </a:t>
                      </a:r>
                    </a:p>
                  </a:txBody>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Do I experiment with marks and symbols to represent numbers?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quickly recognise up to 3 objects without counting?</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represent numbers above 5?</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recognise numerals past 5?</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count objects, actions and sounds?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explore the composition of numbers to 5 and begin to use language of addition and subtraction?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say 1 more/1 less of numbers to 5?</a:t>
                      </a:r>
                    </a:p>
                  </a:txBody>
                  <a:tcPr/>
                </a:tc>
                <a:tc>
                  <a:txBody>
                    <a:bodyPr/>
                    <a:lstStyle/>
                    <a:p>
                      <a:pPr marL="171450" indent="-171450" algn="l">
                        <a:buFont typeface="Arial" panose="020B0604020202020204" pitchFamily="34" charset="0"/>
                        <a:buChar char="•"/>
                      </a:pPr>
                      <a:r>
                        <a:rPr lang="en-GB" sz="1100" dirty="0" smtClean="0"/>
                        <a:t>Can I write numerals,</a:t>
                      </a:r>
                      <a:r>
                        <a:rPr lang="en-GB" sz="1100" baseline="0" dirty="0" smtClean="0"/>
                        <a:t> mostly correctly?</a:t>
                      </a:r>
                    </a:p>
                    <a:p>
                      <a:pPr marL="171450" indent="-171450" algn="l">
                        <a:buFont typeface="Arial" panose="020B0604020202020204" pitchFamily="34" charset="0"/>
                        <a:buChar char="•"/>
                      </a:pPr>
                      <a:r>
                        <a:rPr lang="en-GB" sz="1100" baseline="0" dirty="0" smtClean="0"/>
                        <a:t>Can I confidently </a:t>
                      </a:r>
                      <a:r>
                        <a:rPr lang="en-GB" sz="1100" baseline="0" dirty="0" err="1" smtClean="0"/>
                        <a:t>subitise</a:t>
                      </a:r>
                      <a:r>
                        <a:rPr lang="en-GB" sz="1100" baseline="0" dirty="0" smtClean="0"/>
                        <a:t>? </a:t>
                      </a:r>
                    </a:p>
                    <a:p>
                      <a:pPr marL="171450" indent="-171450" algn="l">
                        <a:buFont typeface="Arial" panose="020B0604020202020204" pitchFamily="34" charset="0"/>
                        <a:buChar char="•"/>
                      </a:pPr>
                      <a:r>
                        <a:rPr lang="en-GB" sz="1100" baseline="0" dirty="0" smtClean="0"/>
                        <a:t>Can I understand 1 more/1 less than </a:t>
                      </a:r>
                      <a:r>
                        <a:rPr lang="en-GB" sz="1100" baseline="0" dirty="0" err="1" smtClean="0"/>
                        <a:t>consectutive</a:t>
                      </a:r>
                      <a:r>
                        <a:rPr lang="en-GB" sz="1100" baseline="0" dirty="0" smtClean="0"/>
                        <a:t> numbers? </a:t>
                      </a:r>
                    </a:p>
                    <a:p>
                      <a:pPr marL="171450" indent="-171450" algn="l">
                        <a:buFont typeface="Arial" panose="020B0604020202020204" pitchFamily="34" charset="0"/>
                        <a:buChar char="•"/>
                      </a:pPr>
                      <a:r>
                        <a:rPr lang="en-GB" sz="1100" baseline="0" dirty="0" smtClean="0"/>
                        <a:t>Can I explore the composition of numbers to 10 and use the language of addition and subtraction? </a:t>
                      </a:r>
                    </a:p>
                    <a:p>
                      <a:pPr marL="171450" indent="-171450" algn="l">
                        <a:buFont typeface="Arial" panose="020B0604020202020204" pitchFamily="34" charset="0"/>
                        <a:buChar char="•"/>
                      </a:pPr>
                      <a:r>
                        <a:rPr lang="en-GB" sz="1100" baseline="0" dirty="0" smtClean="0"/>
                        <a:t>Can I recall number bonds to 5?</a:t>
                      </a:r>
                    </a:p>
                    <a:p>
                      <a:pPr marL="171450" indent="-171450" algn="l">
                        <a:buFont typeface="Arial" panose="020B0604020202020204" pitchFamily="34" charset="0"/>
                        <a:buChar char="•"/>
                      </a:pPr>
                      <a:r>
                        <a:rPr lang="en-GB" sz="1100" baseline="0" dirty="0" smtClean="0"/>
                        <a:t>Can I recall some number bonds to 10? </a:t>
                      </a:r>
                    </a:p>
                    <a:p>
                      <a:pPr marL="171450" indent="-171450" algn="l">
                        <a:buFont typeface="Arial" panose="020B0604020202020204" pitchFamily="34" charset="0"/>
                        <a:buChar char="•"/>
                      </a:pPr>
                      <a:endParaRPr lang="en-GB" sz="1100" dirty="0"/>
                    </a:p>
                  </a:txBody>
                  <a:tcPr/>
                </a:tc>
                <a:tc rowSpan="3">
                  <a:txBody>
                    <a:bodyPr/>
                    <a:lstStyle/>
                    <a:p>
                      <a:pPr algn="l"/>
                      <a:r>
                        <a:rPr lang="en-GB" sz="1100" b="1" dirty="0" smtClean="0"/>
                        <a:t>Number </a:t>
                      </a:r>
                    </a:p>
                    <a:p>
                      <a:pPr marL="171450" indent="-171450" algn="l">
                        <a:buFontTx/>
                        <a:buChar char="-"/>
                      </a:pPr>
                      <a:r>
                        <a:rPr lang="en-GB" sz="1100" dirty="0" smtClean="0"/>
                        <a:t>Have a deep understanding of number to 10, including the composition of each number; </a:t>
                      </a:r>
                    </a:p>
                    <a:p>
                      <a:pPr marL="171450" indent="-171450" algn="l">
                        <a:buFontTx/>
                        <a:buChar char="-"/>
                      </a:pPr>
                      <a:r>
                        <a:rPr lang="en-GB" sz="1100" dirty="0" err="1" smtClean="0"/>
                        <a:t>Subitise</a:t>
                      </a:r>
                      <a:r>
                        <a:rPr lang="en-GB" sz="1100" dirty="0" smtClean="0"/>
                        <a:t> (recognise quantities without counting) up to 5; </a:t>
                      </a:r>
                    </a:p>
                    <a:p>
                      <a:pPr marL="171450" indent="-171450" algn="l">
                        <a:buFontTx/>
                        <a:buChar char="-"/>
                      </a:pPr>
                      <a:r>
                        <a:rPr lang="en-GB" sz="1100" dirty="0" smtClean="0"/>
                        <a:t>Automatically recall (without reference to rhymes, counting or other aids) number bonds up to 5 (including subtraction facts) and some number bonds to 10, including double facts. </a:t>
                      </a:r>
                    </a:p>
                    <a:p>
                      <a:pPr marL="0" indent="0" algn="l">
                        <a:buFontTx/>
                        <a:buNone/>
                      </a:pPr>
                      <a:r>
                        <a:rPr lang="en-GB" sz="1100" b="1" dirty="0" smtClean="0"/>
                        <a:t>Numerical Patterns </a:t>
                      </a:r>
                    </a:p>
                    <a:p>
                      <a:pPr marL="171450" indent="-171450" algn="l">
                        <a:buFontTx/>
                        <a:buChar char="-"/>
                      </a:pPr>
                      <a:r>
                        <a:rPr lang="en-GB" sz="1100" dirty="0" smtClean="0"/>
                        <a:t>Verbally count beyond 20, recognising the pattern of the counting system; </a:t>
                      </a:r>
                    </a:p>
                    <a:p>
                      <a:pPr marL="171450" indent="-171450" algn="l">
                        <a:buFontTx/>
                        <a:buChar char="-"/>
                      </a:pPr>
                      <a:r>
                        <a:rPr lang="en-GB" sz="1100" dirty="0" smtClean="0"/>
                        <a:t>Compare quantities up to 10 in different contexts, recognising when one quantity is greater than, less than or the same as the other quantity; </a:t>
                      </a:r>
                    </a:p>
                    <a:p>
                      <a:pPr marL="171450" indent="-171450" algn="l">
                        <a:buFontTx/>
                        <a:buChar char="-"/>
                      </a:pPr>
                      <a:r>
                        <a:rPr lang="en-GB" sz="1100" dirty="0" smtClean="0"/>
                        <a:t>Explore and represent patterns within numbers up to 10, including evens and odds, double facts and how quantities can be distributed equally. </a:t>
                      </a:r>
                      <a:endParaRPr lang="en-GB" sz="1100" dirty="0"/>
                    </a:p>
                  </a:txBody>
                  <a:tcPr/>
                </a:tc>
                <a:extLst>
                  <a:ext uri="{0D108BD9-81ED-4DB2-BD59-A6C34878D82A}">
                    <a16:rowId xmlns:a16="http://schemas.microsoft.com/office/drawing/2014/main" val="2041913060"/>
                  </a:ext>
                </a:extLst>
              </a:tr>
              <a:tr h="163011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smtClean="0">
                          <a:effectLst/>
                        </a:rPr>
                        <a:t>I can recognise patterns.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smtClean="0">
                        <a:effectLst/>
                      </a:endParaRPr>
                    </a:p>
                  </a:txBody>
                  <a:tcPr>
                    <a:solidFill>
                      <a:srgbClr val="CC99FF"/>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dirty="0" smtClean="0"/>
                        <a:t>Can I recite numbers to 5?</a:t>
                      </a:r>
                      <a:r>
                        <a:rPr lang="en-GB" sz="1100" baseline="0" dirty="0" smtClean="0"/>
                        <a: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compare numbers using language such as ‘more than’/’fewer than’?</a:t>
                      </a:r>
                      <a:r>
                        <a:rPr lang="en-GB" sz="1100" dirty="0" smtClean="0"/>
                        <a:t> </a:t>
                      </a:r>
                    </a:p>
                    <a:p>
                      <a:pPr marL="171450" indent="-171450" algn="l">
                        <a:buFont typeface="Arial" panose="020B0604020202020204" pitchFamily="34" charset="0"/>
                        <a:buChar char="•"/>
                      </a:pPr>
                      <a:r>
                        <a:rPr lang="en-GB" sz="1100" dirty="0" smtClean="0"/>
                        <a:t>Do</a:t>
                      </a:r>
                      <a:r>
                        <a:rPr lang="en-GB" sz="1100" baseline="0" dirty="0" smtClean="0"/>
                        <a:t> I explore patterns?</a:t>
                      </a:r>
                    </a:p>
                    <a:p>
                      <a:pPr marL="171450" indent="-171450" algn="l">
                        <a:buFont typeface="Arial" panose="020B0604020202020204" pitchFamily="34" charset="0"/>
                        <a:buChar char="•"/>
                      </a:pPr>
                      <a:r>
                        <a:rPr lang="en-GB" sz="1100" baseline="0" dirty="0" smtClean="0"/>
                        <a:t>Can I copy a simple pattern? </a:t>
                      </a:r>
                      <a:endParaRPr lang="en-GB" sz="1100" dirty="0"/>
                    </a:p>
                  </a:txBody>
                  <a:tcPr/>
                </a:tc>
                <a:tc>
                  <a:txBody>
                    <a:bodyPr/>
                    <a:lstStyle/>
                    <a:p>
                      <a:pPr marL="171450" indent="-171450" algn="l">
                        <a:buFont typeface="Arial" panose="020B0604020202020204" pitchFamily="34" charset="0"/>
                        <a:buChar char="•"/>
                      </a:pPr>
                      <a:r>
                        <a:rPr lang="en-GB" sz="1100" dirty="0" smtClean="0"/>
                        <a:t>Can I recite numbers to 10?</a:t>
                      </a:r>
                    </a:p>
                    <a:p>
                      <a:pPr marL="171450" indent="-171450" algn="l">
                        <a:buFont typeface="Arial" panose="020B0604020202020204" pitchFamily="34" charset="0"/>
                        <a:buChar char="•"/>
                      </a:pPr>
                      <a:r>
                        <a:rPr lang="en-GB" sz="1100" dirty="0" smtClean="0"/>
                        <a:t>Can I compare numbers within 10 using a number track?</a:t>
                      </a:r>
                    </a:p>
                    <a:p>
                      <a:pPr marL="171450" indent="-171450" algn="l">
                        <a:buFont typeface="Arial" panose="020B0604020202020204" pitchFamily="34" charset="0"/>
                        <a:buChar char="•"/>
                      </a:pPr>
                      <a:r>
                        <a:rPr lang="en-GB" sz="1100" dirty="0" smtClean="0"/>
                        <a:t>Can I begin to recognise patterns in numbers, using objects, number tracks</a:t>
                      </a:r>
                      <a:r>
                        <a:rPr lang="en-GB" sz="1100" baseline="0" dirty="0" smtClean="0"/>
                        <a:t> or </a:t>
                      </a:r>
                      <a:r>
                        <a:rPr lang="en-GB" sz="1100" dirty="0" smtClean="0"/>
                        <a:t>hundred squares?</a:t>
                      </a:r>
                    </a:p>
                    <a:p>
                      <a:pPr marL="171450" indent="-171450" algn="l">
                        <a:buFont typeface="Arial" panose="020B0604020202020204" pitchFamily="34" charset="0"/>
                        <a:buChar char="•"/>
                      </a:pPr>
                      <a:r>
                        <a:rPr lang="en-GB" sz="1100" baseline="0" dirty="0" smtClean="0"/>
                        <a:t>Do I know what a double is?</a:t>
                      </a:r>
                      <a:endParaRPr lang="en-GB" sz="1100" dirty="0" smtClean="0"/>
                    </a:p>
                    <a:p>
                      <a:pPr marL="171450" indent="-171450" algn="l">
                        <a:buFont typeface="Arial" panose="020B0604020202020204" pitchFamily="34" charset="0"/>
                        <a:buChar char="•"/>
                      </a:pPr>
                      <a:r>
                        <a:rPr lang="en-GB" sz="1100" dirty="0" smtClean="0"/>
                        <a:t>Can I copy</a:t>
                      </a:r>
                      <a:r>
                        <a:rPr lang="en-GB" sz="1100" baseline="0" dirty="0" smtClean="0"/>
                        <a:t> a more complex pattern?</a:t>
                      </a:r>
                    </a:p>
                    <a:p>
                      <a:pPr marL="171450" indent="-171450" algn="l">
                        <a:buFont typeface="Arial" panose="020B0604020202020204" pitchFamily="34" charset="0"/>
                        <a:buChar char="•"/>
                      </a:pPr>
                      <a:r>
                        <a:rPr lang="en-GB" sz="1100" baseline="0" dirty="0" smtClean="0"/>
                        <a:t>Can I create my own pattern?</a:t>
                      </a:r>
                      <a:endParaRPr lang="en-GB" sz="1100" dirty="0"/>
                    </a:p>
                  </a:txBody>
                  <a:tcPr/>
                </a:tc>
                <a:tc>
                  <a:txBody>
                    <a:bodyPr/>
                    <a:lstStyle/>
                    <a:p>
                      <a:pPr marL="171450" indent="-171450" algn="l">
                        <a:buFont typeface="Arial" panose="020B0604020202020204" pitchFamily="34" charset="0"/>
                        <a:buChar char="•"/>
                      </a:pPr>
                      <a:r>
                        <a:rPr lang="en-GB" sz="1100" dirty="0" smtClean="0"/>
                        <a:t>Can I recite</a:t>
                      </a:r>
                      <a:r>
                        <a:rPr lang="en-GB" sz="1100" baseline="0" dirty="0" smtClean="0"/>
                        <a:t> numbers beyond 10?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recall some doubles facts?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talk about the pattern of even and odd numbers?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talk about other patterns in number I notice?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continue a pattern?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baseline="0" dirty="0" smtClean="0"/>
                        <a:t>Can I notice and correct an error in a pattern?</a:t>
                      </a:r>
                    </a:p>
                  </a:txBody>
                  <a:tcPr/>
                </a:tc>
                <a:tc vMerge="1">
                  <a:txBody>
                    <a:bodyPr/>
                    <a:lstStyle/>
                    <a:p>
                      <a:pPr algn="l"/>
                      <a:endParaRPr lang="en-GB" dirty="0"/>
                    </a:p>
                  </a:txBody>
                  <a:tcPr/>
                </a:tc>
                <a:extLst>
                  <a:ext uri="{0D108BD9-81ED-4DB2-BD59-A6C34878D82A}">
                    <a16:rowId xmlns:a16="http://schemas.microsoft.com/office/drawing/2014/main" val="3046099383"/>
                  </a:ext>
                </a:extLst>
              </a:tr>
              <a:tr h="192501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100" dirty="0" smtClean="0">
                          <a:effectLst/>
                        </a:rPr>
                        <a:t>I am able to talk confidently about shapes and measures. </a:t>
                      </a:r>
                      <a:endParaRPr lang="en-GB" sz="1100" dirty="0" smtClean="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100" dirty="0" smtClean="0">
                        <a:solidFill>
                          <a:srgbClr val="000000"/>
                        </a:solidFill>
                        <a:effectLst/>
                        <a:latin typeface="Century Gothic" panose="020B0502020202020204" pitchFamily="34" charset="0"/>
                        <a:ea typeface="Calibri" panose="020F0502020204030204" pitchFamily="34" charset="0"/>
                        <a:cs typeface="Century Gothic" panose="020B0502020202020204" pitchFamily="34" charset="0"/>
                      </a:endParaRPr>
                    </a:p>
                  </a:txBody>
                  <a:tcPr>
                    <a:solidFill>
                      <a:srgbClr val="CC99FF"/>
                    </a:solidFill>
                  </a:tcPr>
                </a:tc>
                <a:tc>
                  <a:txBody>
                    <a:bodyPr/>
                    <a:lstStyle/>
                    <a:p>
                      <a:pPr marL="171450" indent="-171450" algn="l">
                        <a:buFont typeface="Arial" panose="020B0604020202020204" pitchFamily="34" charset="0"/>
                        <a:buChar char="•"/>
                      </a:pPr>
                      <a:r>
                        <a:rPr lang="en-GB" sz="1100" baseline="0" dirty="0" smtClean="0"/>
                        <a:t>With support, can I make comparisons between objects relating to size, length, weight and capacity using the correct language? </a:t>
                      </a:r>
                    </a:p>
                    <a:p>
                      <a:pPr marL="171450" indent="-171450" algn="l">
                        <a:buFont typeface="Arial" panose="020B0604020202020204" pitchFamily="34" charset="0"/>
                        <a:buChar char="•"/>
                      </a:pPr>
                      <a:r>
                        <a:rPr lang="en-GB" sz="1100" baseline="0" dirty="0" smtClean="0"/>
                        <a:t>Do I explore shapes and talk about them? </a:t>
                      </a:r>
                      <a:endParaRPr lang="en-GB" sz="1100" dirty="0"/>
                    </a:p>
                  </a:txBody>
                  <a:tcPr/>
                </a:tc>
                <a:tc>
                  <a:txBody>
                    <a:bodyPr/>
                    <a:lstStyle/>
                    <a:p>
                      <a:pPr marL="171450" indent="-171450" algn="l">
                        <a:buFont typeface="Arial" panose="020B0604020202020204" pitchFamily="34" charset="0"/>
                        <a:buChar char="•"/>
                      </a:pPr>
                      <a:r>
                        <a:rPr lang="en-GB" sz="1100" dirty="0" smtClean="0"/>
                        <a:t>Can I independently make comparisons between objects relating</a:t>
                      </a:r>
                      <a:r>
                        <a:rPr lang="en-GB" sz="1100" baseline="0" dirty="0" smtClean="0"/>
                        <a:t> to size, length, weight and capacity using the correct language?</a:t>
                      </a:r>
                    </a:p>
                    <a:p>
                      <a:pPr marL="171450" indent="-171450" algn="l">
                        <a:buFont typeface="Arial" panose="020B0604020202020204" pitchFamily="34" charset="0"/>
                        <a:buChar char="•"/>
                      </a:pPr>
                      <a:r>
                        <a:rPr lang="en-GB" sz="1100" dirty="0" smtClean="0"/>
                        <a:t>Can I begin</a:t>
                      </a:r>
                      <a:r>
                        <a:rPr lang="en-GB" sz="1100" baseline="0" dirty="0" smtClean="0"/>
                        <a:t> to use the correct language to talk about 2D shapes?</a:t>
                      </a:r>
                    </a:p>
                    <a:p>
                      <a:pPr marL="171450" indent="-171450" algn="l">
                        <a:buFont typeface="Arial" panose="020B0604020202020204" pitchFamily="34" charset="0"/>
                        <a:buChar char="•"/>
                      </a:pPr>
                      <a:r>
                        <a:rPr lang="en-GB" sz="1100" baseline="0" dirty="0" smtClean="0"/>
                        <a:t>Do I explore 3D shapes?</a:t>
                      </a:r>
                    </a:p>
                    <a:p>
                      <a:pPr marL="171450" indent="-171450" algn="l">
                        <a:buFont typeface="Arial" panose="020B0604020202020204" pitchFamily="34" charset="0"/>
                        <a:buChar char="•"/>
                      </a:pPr>
                      <a:endParaRPr lang="en-GB" sz="1100" dirty="0"/>
                    </a:p>
                  </a:txBody>
                  <a:tcPr/>
                </a:tc>
                <a:tc>
                  <a:txBody>
                    <a:bodyPr/>
                    <a:lstStyle/>
                    <a:p>
                      <a:pPr marL="171450" indent="-171450" algn="l">
                        <a:buFont typeface="Arial" panose="020B0604020202020204" pitchFamily="34" charset="0"/>
                        <a:buChar char="•"/>
                      </a:pPr>
                      <a:r>
                        <a:rPr lang="en-GB" sz="1100" dirty="0" smtClean="0"/>
                        <a:t>Can I select, rotate and manipulate shapes in</a:t>
                      </a:r>
                      <a:r>
                        <a:rPr lang="en-GB" sz="1100" baseline="0" dirty="0" smtClean="0"/>
                        <a:t> order </a:t>
                      </a:r>
                      <a:r>
                        <a:rPr lang="en-GB" sz="1100" dirty="0" smtClean="0"/>
                        <a:t>to develop</a:t>
                      </a:r>
                      <a:r>
                        <a:rPr lang="en-GB" sz="1100" baseline="0" dirty="0" smtClean="0"/>
                        <a:t> spatial reasoning?</a:t>
                      </a:r>
                    </a:p>
                    <a:p>
                      <a:pPr marL="171450" indent="-171450" algn="l">
                        <a:buFont typeface="Arial" panose="020B0604020202020204" pitchFamily="34" charset="0"/>
                        <a:buChar char="•"/>
                      </a:pPr>
                      <a:r>
                        <a:rPr lang="en-GB" sz="1100" baseline="0" dirty="0" smtClean="0"/>
                        <a:t>Can I confidently talk about 2D shapes and their properties? </a:t>
                      </a:r>
                    </a:p>
                    <a:p>
                      <a:pPr marL="171450" indent="-171450" algn="l">
                        <a:buFont typeface="Arial" panose="020B0604020202020204" pitchFamily="34" charset="0"/>
                        <a:buChar char="•"/>
                      </a:pPr>
                      <a:r>
                        <a:rPr lang="en-GB" sz="1100" baseline="0" dirty="0" smtClean="0"/>
                        <a:t>Can I talk about 3D shapes using the correct language? </a:t>
                      </a:r>
                    </a:p>
                    <a:p>
                      <a:pPr marL="171450" indent="-171450" algn="l">
                        <a:buFont typeface="Arial" panose="020B0604020202020204" pitchFamily="34" charset="0"/>
                        <a:buChar char="•"/>
                      </a:pPr>
                      <a:r>
                        <a:rPr lang="en-GB" sz="1100" dirty="0" smtClean="0"/>
                        <a:t>Can I compose and decompose shapes so that</a:t>
                      </a:r>
                      <a:r>
                        <a:rPr lang="en-GB" sz="1100" baseline="0" dirty="0" smtClean="0"/>
                        <a:t> I </a:t>
                      </a:r>
                      <a:r>
                        <a:rPr lang="en-GB" sz="1100" dirty="0" smtClean="0"/>
                        <a:t>recognise a shape can have other shapes within it, just as numbers can. </a:t>
                      </a:r>
                      <a:endParaRPr lang="en-GB" sz="1100" dirty="0"/>
                    </a:p>
                  </a:txBody>
                  <a:tcPr/>
                </a:tc>
                <a:tc vMerge="1">
                  <a:txBody>
                    <a:bodyPr/>
                    <a:lstStyle/>
                    <a:p>
                      <a:pPr algn="l"/>
                      <a:endParaRPr lang="en-GB" dirty="0"/>
                    </a:p>
                  </a:txBody>
                  <a:tcPr/>
                </a:tc>
                <a:extLst>
                  <a:ext uri="{0D108BD9-81ED-4DB2-BD59-A6C34878D82A}">
                    <a16:rowId xmlns:a16="http://schemas.microsoft.com/office/drawing/2014/main" val="2251685616"/>
                  </a:ext>
                </a:extLst>
              </a:tr>
            </a:tbl>
          </a:graphicData>
        </a:graphic>
      </p:graphicFrame>
    </p:spTree>
    <p:extLst>
      <p:ext uri="{BB962C8B-B14F-4D97-AF65-F5344CB8AC3E}">
        <p14:creationId xmlns:p14="http://schemas.microsoft.com/office/powerpoint/2010/main" val="2819359898"/>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253D37E43041B4B829BD4199E3AC33C" ma:contentTypeVersion="14" ma:contentTypeDescription="Create a new document." ma:contentTypeScope="" ma:versionID="ca877c7b6cce25cd604e022bbf64ced2">
  <xsd:schema xmlns:xsd="http://www.w3.org/2001/XMLSchema" xmlns:xs="http://www.w3.org/2001/XMLSchema" xmlns:p="http://schemas.microsoft.com/office/2006/metadata/properties" xmlns:ns3="ba1e93e6-85c8-4a3a-a011-326907f29e48" xmlns:ns4="6f574d40-0f8a-4abd-8fd2-fb0738b064e1" targetNamespace="http://schemas.microsoft.com/office/2006/metadata/properties" ma:root="true" ma:fieldsID="b5bf76e940d8dad3f0cd202d205e89d4" ns3:_="" ns4:_="">
    <xsd:import namespace="ba1e93e6-85c8-4a3a-a011-326907f29e48"/>
    <xsd:import namespace="6f574d40-0f8a-4abd-8fd2-fb0738b064e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OCR"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1e93e6-85c8-4a3a-a011-326907f29e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Location" ma:index="12"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f574d40-0f8a-4abd-8fd2-fb0738b064e1"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D7A3ABE-F1EC-4BBC-986F-245773F56CF4}">
  <ds:schemaRefs>
    <ds:schemaRef ds:uri="http://purl.org/dc/elements/1.1/"/>
    <ds:schemaRef ds:uri="6f574d40-0f8a-4abd-8fd2-fb0738b064e1"/>
    <ds:schemaRef ds:uri="http://purl.org/dc/terms/"/>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 ds:uri="ba1e93e6-85c8-4a3a-a011-326907f29e48"/>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AB9EF147-79F1-44D3-86BC-D7614DACB9A6}">
  <ds:schemaRefs>
    <ds:schemaRef ds:uri="http://schemas.microsoft.com/sharepoint/v3/contenttype/forms"/>
  </ds:schemaRefs>
</ds:datastoreItem>
</file>

<file path=customXml/itemProps3.xml><?xml version="1.0" encoding="utf-8"?>
<ds:datastoreItem xmlns:ds="http://schemas.openxmlformats.org/officeDocument/2006/customXml" ds:itemID="{651EC1AF-F378-4B6C-8E83-C0BA9907091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1e93e6-85c8-4a3a-a011-326907f29e48"/>
    <ds:schemaRef ds:uri="6f574d40-0f8a-4abd-8fd2-fb0738b064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613</TotalTime>
  <Words>4713</Words>
  <Application>Microsoft Office PowerPoint</Application>
  <PresentationFormat>Widescreen</PresentationFormat>
  <Paragraphs>399</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Century Gothic</vt:lpstr>
      <vt:lpstr>Symbol</vt:lpstr>
      <vt:lpstr>Times New Roman</vt:lpstr>
      <vt:lpstr>Retrospect</vt:lpstr>
      <vt:lpstr>Rusper Primary School </vt:lpstr>
      <vt:lpstr>PowerPoint Presentation</vt:lpstr>
      <vt:lpstr>PowerPoint Presentation</vt:lpstr>
      <vt:lpstr>PowerPoint Presentation</vt:lpstr>
      <vt:lpstr>PowerPoint Presentation</vt:lpstr>
      <vt:lpstr>Pencil Grip Development </vt:lpstr>
      <vt:lpstr>PowerPoint Presentation</vt:lpstr>
      <vt:lpstr>Writing Progression Supporting Document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Rusper Primary School </dc:title>
  <dc:creator>Elizabeth Rodgers</dc:creator>
  <cp:lastModifiedBy>Elizabeth Rodgers</cp:lastModifiedBy>
  <cp:revision>56</cp:revision>
  <dcterms:created xsi:type="dcterms:W3CDTF">2022-01-25T09:32:18Z</dcterms:created>
  <dcterms:modified xsi:type="dcterms:W3CDTF">2022-03-14T09:59:01Z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0x0101001253D37E43041B4B829BD4199E3AC33C</vt:lpwstr>
  </property>
</Properties>
</file>